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373" r:id="rId2"/>
    <p:sldId id="757" r:id="rId3"/>
    <p:sldId id="320" r:id="rId4"/>
    <p:sldId id="1096" r:id="rId5"/>
    <p:sldId id="1097" r:id="rId6"/>
    <p:sldId id="1161" r:id="rId7"/>
    <p:sldId id="1160" r:id="rId8"/>
    <p:sldId id="259" r:id="rId9"/>
    <p:sldId id="261" r:id="rId10"/>
    <p:sldId id="489" r:id="rId11"/>
    <p:sldId id="1163" r:id="rId12"/>
    <p:sldId id="1164" r:id="rId13"/>
    <p:sldId id="1165" r:id="rId14"/>
    <p:sldId id="1162" r:id="rId15"/>
    <p:sldId id="1098" r:id="rId16"/>
    <p:sldId id="295" r:id="rId17"/>
    <p:sldId id="1069" r:id="rId18"/>
    <p:sldId id="1099" r:id="rId19"/>
    <p:sldId id="1100" r:id="rId20"/>
    <p:sldId id="357" r:id="rId21"/>
    <p:sldId id="1102" r:id="rId22"/>
    <p:sldId id="1101" r:id="rId23"/>
    <p:sldId id="1104" r:id="rId24"/>
    <p:sldId id="1103" r:id="rId25"/>
    <p:sldId id="1105" r:id="rId26"/>
    <p:sldId id="1106" r:id="rId27"/>
    <p:sldId id="1107" r:id="rId28"/>
    <p:sldId id="1108" r:id="rId29"/>
    <p:sldId id="1110" r:id="rId30"/>
    <p:sldId id="1109" r:id="rId31"/>
    <p:sldId id="358" r:id="rId32"/>
    <p:sldId id="360" r:id="rId33"/>
    <p:sldId id="1047" r:id="rId34"/>
    <p:sldId id="1166" r:id="rId35"/>
    <p:sldId id="1167" r:id="rId36"/>
    <p:sldId id="1169" r:id="rId37"/>
    <p:sldId id="1111" r:id="rId38"/>
    <p:sldId id="1079" r:id="rId39"/>
    <p:sldId id="260" r:id="rId40"/>
    <p:sldId id="1171" r:id="rId41"/>
    <p:sldId id="1173" r:id="rId42"/>
    <p:sldId id="1172" r:id="rId43"/>
    <p:sldId id="305" r:id="rId44"/>
    <p:sldId id="442" r:id="rId45"/>
    <p:sldId id="448" r:id="rId46"/>
    <p:sldId id="449" r:id="rId47"/>
    <p:sldId id="450" r:id="rId48"/>
    <p:sldId id="1128" r:id="rId49"/>
    <p:sldId id="459" r:id="rId50"/>
    <p:sldId id="460" r:id="rId51"/>
    <p:sldId id="462" r:id="rId52"/>
    <p:sldId id="464" r:id="rId53"/>
    <p:sldId id="1132" r:id="rId54"/>
    <p:sldId id="1175" r:id="rId55"/>
    <p:sldId id="272" r:id="rId56"/>
    <p:sldId id="273" r:id="rId57"/>
    <p:sldId id="274" r:id="rId58"/>
    <p:sldId id="276" r:id="rId59"/>
    <p:sldId id="277" r:id="rId60"/>
    <p:sldId id="278" r:id="rId61"/>
    <p:sldId id="281" r:id="rId62"/>
    <p:sldId id="279" r:id="rId63"/>
    <p:sldId id="282" r:id="rId64"/>
    <p:sldId id="1176" r:id="rId65"/>
    <p:sldId id="394" r:id="rId66"/>
    <p:sldId id="484" r:id="rId67"/>
  </p:sldIdLst>
  <p:sldSz cx="9906000" cy="6858000" type="A4"/>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 Jiezhong" initials="Q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619CD4"/>
    <a:srgbClr val="C8EEFF"/>
    <a:srgbClr val="2B00CC"/>
    <a:srgbClr val="FAFFD4"/>
    <a:srgbClr val="D9D9D9"/>
    <a:srgbClr val="3470C0"/>
    <a:srgbClr val="C7EEFE"/>
    <a:srgbClr val="3C87D2"/>
    <a:srgbClr val="3C88D2"/>
    <a:srgbClr val="BFD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134"/>
    <p:restoredTop sz="95742"/>
  </p:normalViewPr>
  <p:slideViewPr>
    <p:cSldViewPr>
      <p:cViewPr varScale="1">
        <p:scale>
          <a:sx n="87" d="100"/>
          <a:sy n="87" d="100"/>
        </p:scale>
        <p:origin x="168" y="1608"/>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kumimoji="1" sz="1200">
                <a:ea typeface="宋体" charset="0"/>
                <a:cs typeface="宋体"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kumimoji="1" sz="1200">
                <a:ea typeface="宋体" charset="0"/>
              </a:defRPr>
            </a:lvl1pPr>
          </a:lstStyle>
          <a:p>
            <a:pPr>
              <a:defRPr/>
            </a:pPr>
            <a:fld id="{DFB29DEB-A172-CC41-B065-4231C17208F1}" type="datetimeFigureOut">
              <a:rPr lang="zh-CN" altLang="en-US"/>
              <a:pPr>
                <a:defRPr/>
              </a:pPr>
              <a:t>2019/11/26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kumimoji="1" sz="1200">
                <a:ea typeface="宋体" charset="0"/>
                <a:cs typeface="宋体" charset="0"/>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kumimoji="1" sz="1200">
                <a:ea typeface="宋体" charset="0"/>
              </a:defRPr>
            </a:lvl1pPr>
          </a:lstStyle>
          <a:p>
            <a:pPr>
              <a:defRPr/>
            </a:pPr>
            <a:fld id="{2F4CBABB-A084-0E4E-B3DE-17E8C11BFA3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cs typeface="+mn-cs"/>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cs typeface="+mn-cs"/>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cs typeface="+mn-cs"/>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a typeface="宋体" charset="0"/>
              </a:defRPr>
            </a:lvl1pPr>
          </a:lstStyle>
          <a:p>
            <a:pPr>
              <a:defRPr/>
            </a:pPr>
            <a:fld id="{8D0EB22F-76D4-DA4E-B375-AE891F67E33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E79F43-6908-4B1A-A9AD-43D028E4EDC1}" type="slidenum">
              <a:rPr lang="en-US" altLang="zh-CN" smtClean="0"/>
              <a:pPr>
                <a:defRPr/>
              </a:pPr>
              <a:t>1</a:t>
            </a:fld>
            <a:endParaRPr lang="en-US" altLang="zh-CN"/>
          </a:p>
        </p:txBody>
      </p:sp>
    </p:spTree>
    <p:extLst>
      <p:ext uri="{BB962C8B-B14F-4D97-AF65-F5344CB8AC3E}">
        <p14:creationId xmlns:p14="http://schemas.microsoft.com/office/powerpoint/2010/main" val="191960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e show how the cognitive graph clearly explains complex reasoning processes in our experiments.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cognitive graph highlights the heart of the question in case (1) – i.e., to choose between the number of members in two houses. </a:t>
            </a:r>
            <a:r>
              <a:rPr lang="en-US" sz="1200" kern="1200" dirty="0" err="1">
                <a:solidFill>
                  <a:schemeClr val="tx1"/>
                </a:solidFill>
                <a:effectLst/>
                <a:latin typeface="+mn-lt"/>
                <a:ea typeface="+mn-ea"/>
                <a:cs typeface="+mn-cs"/>
              </a:rPr>
              <a:t>CogQA</a:t>
            </a:r>
            <a:r>
              <a:rPr lang="en-US" sz="1200" kern="1200" dirty="0">
                <a:solidFill>
                  <a:schemeClr val="tx1"/>
                </a:solidFill>
                <a:effectLst/>
                <a:latin typeface="+mn-lt"/>
                <a:ea typeface="+mn-ea"/>
                <a:cs typeface="+mn-cs"/>
              </a:rPr>
              <a:t> makes the right choice based on semantic similarity between “Senate” and “upper house”.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Case (2) illustrates that the robustness of</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answer</a:t>
            </a:r>
            <a:r>
              <a:rPr lang="en-US" altLang="zh-CN" sz="1200" kern="1200" dirty="0">
                <a:solidFill>
                  <a:schemeClr val="tx1"/>
                </a:solidFill>
                <a:effectLst/>
                <a:latin typeface="+mn-lt"/>
                <a:ea typeface="+mn-ea"/>
                <a:cs typeface="+mn-cs"/>
              </a:rPr>
              <a:t>ing</a:t>
            </a:r>
            <a:r>
              <a:rPr lang="en-US" sz="1200" kern="1200" dirty="0">
                <a:solidFill>
                  <a:schemeClr val="tx1"/>
                </a:solidFill>
                <a:effectLst/>
                <a:latin typeface="+mn-lt"/>
                <a:ea typeface="+mn-ea"/>
                <a:cs typeface="+mn-cs"/>
              </a:rPr>
              <a:t> can be boosted by exploring parallel reasoning paths.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a:t>
            </a:r>
            <a:r>
              <a:rPr lang="zh-CN" alt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Case (3) our model finally gets the answer “</a:t>
            </a:r>
            <a:r>
              <a:rPr lang="en-US" sz="1200" kern="1200" dirty="0" err="1">
                <a:solidFill>
                  <a:schemeClr val="tx1"/>
                </a:solidFill>
                <a:effectLst/>
                <a:latin typeface="+mn-lt"/>
                <a:ea typeface="+mn-ea"/>
                <a:cs typeface="+mn-cs"/>
              </a:rPr>
              <a:t>Marijus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Adomaitis</a:t>
            </a:r>
            <a:r>
              <a:rPr lang="en-US" sz="1200" kern="1200" dirty="0">
                <a:solidFill>
                  <a:schemeClr val="tx1"/>
                </a:solidFill>
                <a:effectLst/>
                <a:latin typeface="+mn-lt"/>
                <a:ea typeface="+mn-ea"/>
                <a:cs typeface="+mn-cs"/>
              </a:rPr>
              <a:t>” while the annotated ground truth is “Ten Walls”. However, when backtracking the reasoning process in cognitive graph, we find that the model has already reached “Ten Walls” and answers with his real name, which is acceptable and even more accurate. </a:t>
            </a:r>
            <a:r>
              <a:rPr lang="en-US" altLang="zh-CN" sz="1200" kern="1200" dirty="0">
                <a:solidFill>
                  <a:schemeClr val="tx1"/>
                </a:solidFill>
                <a:effectLst/>
                <a:latin typeface="+mn-lt"/>
                <a:ea typeface="+mn-ea"/>
                <a:cs typeface="+mn-cs"/>
              </a:rPr>
              <a:t>This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why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need</a:t>
            </a:r>
            <a:r>
              <a:rPr lang="zh-CN" altLang="en-US" sz="1200" kern="1200" baseline="0" dirty="0">
                <a:solidFill>
                  <a:schemeClr val="tx1"/>
                </a:solidFill>
                <a:effectLst/>
                <a:latin typeface="+mn-lt"/>
                <a:ea typeface="+mn-ea"/>
                <a:cs typeface="+mn-cs"/>
              </a:rPr>
              <a:t> </a:t>
            </a:r>
            <a:r>
              <a:rPr lang="en-US" altLang="zh-CN" sz="1200" kern="1200" baseline="0" dirty="0" err="1">
                <a:solidFill>
                  <a:schemeClr val="tx1"/>
                </a:solidFill>
                <a:effectLst/>
                <a:latin typeface="+mn-lt"/>
                <a:ea typeface="+mn-ea"/>
                <a:cs typeface="+mn-cs"/>
              </a:rPr>
              <a:t>explainability</a:t>
            </a:r>
            <a:r>
              <a:rPr lang="en-US" altLang="zh-CN"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60</a:t>
            </a:fld>
            <a:endParaRPr kumimoji="1" lang="zh-CN" altLang="en-US"/>
          </a:p>
        </p:txBody>
      </p:sp>
    </p:spTree>
    <p:extLst>
      <p:ext uri="{BB962C8B-B14F-4D97-AF65-F5344CB8AC3E}">
        <p14:creationId xmlns:p14="http://schemas.microsoft.com/office/powerpoint/2010/main" val="1899889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2788" y="744538"/>
            <a:ext cx="5375275" cy="3722687"/>
          </a:xfrm>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66</a:t>
            </a:fld>
            <a:endParaRPr lang="en-US" altLang="zh-CN"/>
          </a:p>
        </p:txBody>
      </p:sp>
    </p:spTree>
    <p:extLst>
      <p:ext uri="{BB962C8B-B14F-4D97-AF65-F5344CB8AC3E}">
        <p14:creationId xmlns:p14="http://schemas.microsoft.com/office/powerpoint/2010/main" val="3988494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8AC9727-6D33-7543-B413-A3E9D3321234}" type="slidenum">
              <a:rPr lang="en-US" altLang="zh-CN"/>
              <a:pPr/>
              <a:t>3</a:t>
            </a:fld>
            <a:endParaRPr lang="en-US" altLang="zh-CN"/>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zh-CN" sz="2400">
                <a:ea typeface="宋体" charset="-122"/>
              </a:rPr>
              <a:t>http://www.digitaltrends.com/social-media/facebook-users-50-minutes/#:Tt28J4FGJlT5fA</a:t>
            </a:r>
          </a:p>
        </p:txBody>
      </p:sp>
    </p:spTree>
    <p:extLst>
      <p:ext uri="{BB962C8B-B14F-4D97-AF65-F5344CB8AC3E}">
        <p14:creationId xmlns:p14="http://schemas.microsoft.com/office/powerpoint/2010/main" val="376599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Imagine a scenari</a:t>
            </a:r>
            <a:r>
              <a:rPr lang="en-US" altLang="zh-CN" sz="1200" b="0" i="0" u="none" strike="noStrike" kern="1200" dirty="0">
                <a:solidFill>
                  <a:schemeClr val="tx1"/>
                </a:solidFill>
                <a:effectLst/>
                <a:latin typeface="+mn-lt"/>
                <a:ea typeface="+mn-ea"/>
                <a:cs typeface="+mn-cs"/>
              </a:rPr>
              <a:t>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you</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have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wikipedia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look</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up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for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entity,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how</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you</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such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question?(click)</a:t>
            </a:r>
          </a:p>
          <a:p>
            <a:r>
              <a:rPr lang="en-US" altLang="zh-CN" sz="1200" b="0" i="0" u="none" strike="noStrike" kern="1200" baseline="0" dirty="0">
                <a:solidFill>
                  <a:schemeClr val="tx1"/>
                </a:solidFill>
                <a:effectLst/>
                <a:latin typeface="+mn-lt"/>
                <a:ea typeface="+mn-ea"/>
                <a:cs typeface="+mn-cs"/>
              </a:rPr>
              <a:t>Question</a:t>
            </a:r>
            <a:r>
              <a:rPr lang="mr-IN" altLang="zh-CN" sz="1200" b="0" i="0" u="none" strike="noStrike" kern="1200" baseline="0" dirty="0">
                <a:solidFill>
                  <a:schemeClr val="tx1"/>
                </a:solidFill>
                <a:effectLst/>
                <a:latin typeface="+mn-lt"/>
                <a:ea typeface="+mn-ea"/>
                <a:cs typeface="+mn-cs"/>
              </a:rPr>
              <a:t>…</a:t>
            </a:r>
            <a:endParaRPr lang="en-US" altLang="zh-CN" sz="1200" b="0" i="0" u="none" strike="noStrike" kern="1200" baseline="0" dirty="0">
              <a:solidFill>
                <a:schemeClr val="tx1"/>
              </a:solidFill>
              <a:effectLst/>
              <a:latin typeface="+mn-lt"/>
              <a:ea typeface="+mn-ea"/>
              <a:cs typeface="+mn-cs"/>
            </a:endParaRPr>
          </a:p>
          <a:p>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first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search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quality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café</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los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angeless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which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seems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useful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for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answering</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question.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Okay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quality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café</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CLUES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middle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one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films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featured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read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paragraph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wiki</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about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films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directors.</a:t>
            </a:r>
            <a:r>
              <a:rPr lang="zh-CN" altLang="en-US" sz="1200" b="0" i="0" u="none" strike="noStrike" kern="1200" baseline="0" dirty="0">
                <a:solidFill>
                  <a:schemeClr val="tx1"/>
                </a:solidFill>
                <a:effectLst/>
                <a:latin typeface="+mn-lt"/>
                <a:ea typeface="+mn-ea"/>
                <a:cs typeface="+mn-cs"/>
              </a:rPr>
              <a:t> </a:t>
            </a:r>
            <a:endParaRPr lang="en-US" altLang="zh-CN" sz="1200" b="0" i="0" u="none" strike="noStrike" kern="1200" baseline="0" dirty="0">
              <a:solidFill>
                <a:schemeClr val="tx1"/>
              </a:solidFill>
              <a:effectLst/>
              <a:latin typeface="+mn-lt"/>
              <a:ea typeface="+mn-ea"/>
              <a:cs typeface="+mn-cs"/>
            </a:endParaRPr>
          </a:p>
          <a:p>
            <a:r>
              <a:rPr lang="en-US" altLang="zh-CN" sz="1200" b="0" i="0" u="none" strike="noStrike" kern="1200" baseline="0" dirty="0">
                <a:solidFill>
                  <a:schemeClr val="tx1"/>
                </a:solidFill>
                <a:effectLst/>
                <a:latin typeface="+mn-lt"/>
                <a:ea typeface="+mn-ea"/>
                <a:cs typeface="+mn-cs"/>
              </a:rPr>
              <a:t>Now,</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construct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step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step,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which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includes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possible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userful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information.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our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brain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analyze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whole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information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gives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final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a:t>
            </a:r>
          </a:p>
          <a:p>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name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this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“cognitive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10</a:t>
            </a:fld>
            <a:endParaRPr kumimoji="1" lang="zh-CN" altLang="en-US"/>
          </a:p>
        </p:txBody>
      </p:sp>
    </p:spTree>
    <p:extLst>
      <p:ext uri="{BB962C8B-B14F-4D97-AF65-F5344CB8AC3E}">
        <p14:creationId xmlns:p14="http://schemas.microsoft.com/office/powerpoint/2010/main" val="92114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D0EB22F-76D4-DA4E-B375-AE891F67E33C}" type="slidenum">
              <a:rPr lang="en-US" altLang="zh-CN" smtClean="0"/>
              <a:pPr>
                <a:defRPr/>
              </a:pPr>
              <a:t>11</a:t>
            </a:fld>
            <a:endParaRPr lang="en-US" altLang="zh-CN"/>
          </a:p>
        </p:txBody>
      </p:sp>
    </p:spTree>
    <p:extLst>
      <p:ext uri="{BB962C8B-B14F-4D97-AF65-F5344CB8AC3E}">
        <p14:creationId xmlns:p14="http://schemas.microsoft.com/office/powerpoint/2010/main" val="473623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effectLst/>
                <a:latin typeface="+mn-lt"/>
                <a:ea typeface="+mn-ea"/>
                <a:cs typeface="+mn-cs"/>
              </a:rPr>
              <a:t>Dual process theory in cognition science says:</a:t>
            </a:r>
          </a:p>
          <a:p>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12</a:t>
            </a:fld>
            <a:endParaRPr kumimoji="1" lang="zh-CN" altLang="en-US"/>
          </a:p>
        </p:txBody>
      </p:sp>
    </p:spTree>
    <p:extLst>
      <p:ext uri="{BB962C8B-B14F-4D97-AF65-F5344CB8AC3E}">
        <p14:creationId xmlns:p14="http://schemas.microsoft.com/office/powerpoint/2010/main" val="2952427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t>34</a:t>
            </a:fld>
            <a:endParaRPr lang="en-US"/>
          </a:p>
        </p:txBody>
      </p:sp>
    </p:spTree>
    <p:extLst>
      <p:ext uri="{BB962C8B-B14F-4D97-AF65-F5344CB8AC3E}">
        <p14:creationId xmlns:p14="http://schemas.microsoft.com/office/powerpoint/2010/main" val="2313616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Imagine a scenari</a:t>
            </a:r>
            <a:r>
              <a:rPr lang="en-US" altLang="zh-CN" sz="1200" b="0" i="0" u="none" strike="noStrike" kern="1200" dirty="0">
                <a:solidFill>
                  <a:schemeClr val="tx1"/>
                </a:solidFill>
                <a:effectLst/>
                <a:latin typeface="+mn-lt"/>
                <a:ea typeface="+mn-ea"/>
                <a:cs typeface="+mn-cs"/>
              </a:rPr>
              <a:t>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you</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have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wikipedia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look</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up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for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entity,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how</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you</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such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question?(click)</a:t>
            </a:r>
          </a:p>
          <a:p>
            <a:r>
              <a:rPr lang="en-US" altLang="zh-CN" sz="1200" b="0" i="0" u="none" strike="noStrike" kern="1200" baseline="0" dirty="0">
                <a:solidFill>
                  <a:schemeClr val="tx1"/>
                </a:solidFill>
                <a:effectLst/>
                <a:latin typeface="+mn-lt"/>
                <a:ea typeface="+mn-ea"/>
                <a:cs typeface="+mn-cs"/>
              </a:rPr>
              <a:t>Question</a:t>
            </a:r>
            <a:r>
              <a:rPr lang="mr-IN" altLang="zh-CN" sz="1200" b="0" i="0" u="none" strike="noStrike" kern="1200" baseline="0" dirty="0">
                <a:solidFill>
                  <a:schemeClr val="tx1"/>
                </a:solidFill>
                <a:effectLst/>
                <a:latin typeface="+mn-lt"/>
                <a:ea typeface="+mn-ea"/>
                <a:cs typeface="+mn-cs"/>
              </a:rPr>
              <a:t>…</a:t>
            </a:r>
            <a:endParaRPr lang="en-US" altLang="zh-CN" sz="1200" b="0" i="0" u="none" strike="noStrike" kern="1200" baseline="0" dirty="0">
              <a:solidFill>
                <a:schemeClr val="tx1"/>
              </a:solidFill>
              <a:effectLst/>
              <a:latin typeface="+mn-lt"/>
              <a:ea typeface="+mn-ea"/>
              <a:cs typeface="+mn-cs"/>
            </a:endParaRPr>
          </a:p>
          <a:p>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first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search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quality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café</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los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angeless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which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seems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useful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for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answering</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question.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Okay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quality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café</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CLUES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middle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one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films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featured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read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paragraph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wiki</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about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two</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films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out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there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directors.</a:t>
            </a:r>
            <a:r>
              <a:rPr lang="zh-CN" altLang="en-US" sz="1200" b="0" i="0" u="none" strike="noStrike" kern="1200" baseline="0" dirty="0">
                <a:solidFill>
                  <a:schemeClr val="tx1"/>
                </a:solidFill>
                <a:effectLst/>
                <a:latin typeface="+mn-lt"/>
                <a:ea typeface="+mn-ea"/>
                <a:cs typeface="+mn-cs"/>
              </a:rPr>
              <a:t> </a:t>
            </a:r>
            <a:endParaRPr lang="en-US" altLang="zh-CN" sz="1200" b="0" i="0" u="none" strike="noStrike" kern="1200" baseline="0" dirty="0">
              <a:solidFill>
                <a:schemeClr val="tx1"/>
              </a:solidFill>
              <a:effectLst/>
              <a:latin typeface="+mn-lt"/>
              <a:ea typeface="+mn-ea"/>
              <a:cs typeface="+mn-cs"/>
            </a:endParaRPr>
          </a:p>
          <a:p>
            <a:r>
              <a:rPr lang="en-US" altLang="zh-CN" sz="1200" b="0" i="0" u="none" strike="noStrike" kern="1200" baseline="0" dirty="0">
                <a:solidFill>
                  <a:schemeClr val="tx1"/>
                </a:solidFill>
                <a:effectLst/>
                <a:latin typeface="+mn-lt"/>
                <a:ea typeface="+mn-ea"/>
                <a:cs typeface="+mn-cs"/>
              </a:rPr>
              <a:t>Now,</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construct</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step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by</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step,</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which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includes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possible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err="1">
                <a:solidFill>
                  <a:schemeClr val="tx1"/>
                </a:solidFill>
                <a:effectLst/>
                <a:latin typeface="+mn-lt"/>
                <a:ea typeface="+mn-ea"/>
                <a:cs typeface="+mn-cs"/>
              </a:rPr>
              <a:t>userful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information.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our</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brain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will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analyze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whole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information</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and</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gives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final</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answer.</a:t>
            </a:r>
          </a:p>
          <a:p>
            <a:r>
              <a:rPr lang="en-US" altLang="zh-CN" sz="1200" b="0" i="0" u="none" strike="noStrike" kern="1200" baseline="0" dirty="0">
                <a:solidFill>
                  <a:schemeClr val="tx1"/>
                </a:solidFill>
                <a:effectLst/>
                <a:latin typeface="+mn-lt"/>
                <a:ea typeface="+mn-ea"/>
                <a:cs typeface="+mn-cs"/>
              </a:rPr>
              <a:t>We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name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this</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“cognitive</a:t>
            </a:r>
            <a:r>
              <a:rPr lang="zh-CN" altLang="en-US" sz="1200" b="0" i="0" u="none" strike="noStrike" kern="1200" baseline="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graph”.</a:t>
            </a:r>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41</a:t>
            </a:fld>
            <a:endParaRPr kumimoji="1" lang="zh-CN" altLang="en-US"/>
          </a:p>
        </p:txBody>
      </p:sp>
    </p:spTree>
    <p:extLst>
      <p:ext uri="{BB962C8B-B14F-4D97-AF65-F5344CB8AC3E}">
        <p14:creationId xmlns:p14="http://schemas.microsoft.com/office/powerpoint/2010/main" val="42324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Two</a:t>
            </a:r>
            <a:r>
              <a:rPr lang="zh-CN" altLang="en-US" baseline="0" dirty="0"/>
              <a:t> </a:t>
            </a:r>
            <a:r>
              <a:rPr lang="en-US" altLang="zh-CN" baseline="0" dirty="0"/>
              <a:t>things</a:t>
            </a:r>
            <a:r>
              <a:rPr lang="zh-CN" altLang="en-US" baseline="0" dirty="0"/>
              <a:t> </a:t>
            </a:r>
            <a:r>
              <a:rPr lang="en-US" altLang="zh-CN" baseline="0" dirty="0"/>
              <a:t>to</a:t>
            </a:r>
            <a:r>
              <a:rPr lang="zh-CN" altLang="en-US" baseline="0" dirty="0"/>
              <a:t> </a:t>
            </a:r>
            <a:r>
              <a:rPr lang="en-US" altLang="zh-CN" baseline="0" dirty="0"/>
              <a:t>note:</a:t>
            </a:r>
          </a:p>
          <a:p>
            <a:r>
              <a:rPr lang="en-US" altLang="zh-CN" baseline="0" dirty="0"/>
              <a:t>Yang-IR:</a:t>
            </a:r>
            <a:r>
              <a:rPr lang="zh-CN" altLang="en-US" baseline="0" dirty="0"/>
              <a:t> </a:t>
            </a:r>
            <a:r>
              <a:rPr lang="en-US" altLang="zh-CN" baseline="0" dirty="0"/>
              <a:t>improved</a:t>
            </a:r>
            <a:r>
              <a:rPr lang="zh-CN" altLang="en-US" baseline="0" dirty="0"/>
              <a:t> </a:t>
            </a:r>
            <a:r>
              <a:rPr lang="en-US" altLang="zh-CN" baseline="0" dirty="0"/>
              <a:t>retrieval.</a:t>
            </a:r>
            <a:r>
              <a:rPr lang="zh-CN" altLang="en-US" baseline="0" dirty="0"/>
              <a:t> </a:t>
            </a:r>
            <a:r>
              <a:rPr lang="en-US" altLang="zh-CN" baseline="0" dirty="0"/>
              <a:t>We</a:t>
            </a:r>
            <a:r>
              <a:rPr lang="zh-CN" altLang="en-US" baseline="0" dirty="0"/>
              <a:t> </a:t>
            </a:r>
            <a:r>
              <a:rPr lang="en-US" altLang="zh-CN" baseline="0" dirty="0"/>
              <a:t>improve</a:t>
            </a:r>
            <a:r>
              <a:rPr lang="zh-CN" altLang="en-US" baseline="0" dirty="0"/>
              <a:t> </a:t>
            </a:r>
            <a:r>
              <a:rPr lang="en-US" altLang="zh-CN" baseline="0" dirty="0"/>
              <a:t>the</a:t>
            </a:r>
            <a:r>
              <a:rPr lang="zh-CN" altLang="en-US" baseline="0" dirty="0"/>
              <a:t> </a:t>
            </a:r>
            <a:r>
              <a:rPr lang="en-US" altLang="zh-CN" baseline="0" dirty="0"/>
              <a:t>retrieval</a:t>
            </a:r>
            <a:r>
              <a:rPr lang="zh-CN" altLang="en-US" baseline="0" dirty="0"/>
              <a:t> </a:t>
            </a:r>
            <a:r>
              <a:rPr lang="en-US" altLang="zh-CN" baseline="0" dirty="0"/>
              <a:t>process</a:t>
            </a:r>
            <a:r>
              <a:rPr lang="zh-CN" altLang="en-US" baseline="0" dirty="0"/>
              <a:t> </a:t>
            </a:r>
            <a:r>
              <a:rPr lang="en-US" altLang="zh-CN" baseline="0" dirty="0"/>
              <a:t>of</a:t>
            </a:r>
            <a:r>
              <a:rPr lang="zh-CN" altLang="en-US" baseline="0" dirty="0"/>
              <a:t> </a:t>
            </a:r>
            <a:r>
              <a:rPr lang="en-US" altLang="zh-CN" baseline="0" dirty="0"/>
              <a:t>Yang</a:t>
            </a:r>
            <a:r>
              <a:rPr lang="zh-CN" altLang="en-US" baseline="0" dirty="0"/>
              <a:t> </a:t>
            </a:r>
            <a:r>
              <a:rPr lang="en-US" altLang="zh-CN" baseline="0" dirty="0"/>
              <a:t>et</a:t>
            </a:r>
            <a:r>
              <a:rPr lang="zh-CN" altLang="en-US" baseline="0" dirty="0"/>
              <a:t> </a:t>
            </a:r>
            <a:r>
              <a:rPr lang="en-US" altLang="zh-CN" baseline="0" dirty="0"/>
              <a:t>al.</a:t>
            </a:r>
            <a:r>
              <a:rPr lang="zh-CN" altLang="en-US" baseline="0" dirty="0"/>
              <a:t> </a:t>
            </a:r>
            <a:r>
              <a:rPr lang="en-US" altLang="zh-CN" baseline="0" dirty="0"/>
              <a:t>for</a:t>
            </a:r>
            <a:r>
              <a:rPr lang="zh-CN" altLang="en-US" baseline="0" dirty="0"/>
              <a:t> </a:t>
            </a:r>
            <a:r>
              <a:rPr lang="en-US" altLang="zh-CN" baseline="0" dirty="0"/>
              <a:t>better</a:t>
            </a:r>
            <a:r>
              <a:rPr lang="zh-CN" altLang="en-US" baseline="0" dirty="0"/>
              <a:t> </a:t>
            </a:r>
            <a:r>
              <a:rPr lang="en-US" altLang="zh-CN" baseline="0" dirty="0"/>
              <a:t>comparison.</a:t>
            </a:r>
            <a:r>
              <a:rPr lang="zh-CN" altLang="en-US" baseline="0" dirty="0"/>
              <a:t> </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CogQA-onlyQ</a:t>
            </a:r>
            <a:r>
              <a:rPr lang="en-US" sz="1200" kern="1200" dirty="0">
                <a:solidFill>
                  <a:schemeClr val="tx1"/>
                </a:solidFill>
                <a:effectLst/>
                <a:latin typeface="+mn-lt"/>
                <a:ea typeface="+mn-ea"/>
                <a:cs typeface="+mn-cs"/>
              </a:rPr>
              <a:t> is designed that it only starts with the entities that appear in the question.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Free of elaborate retrieval methods, this setting can be regarded as a natural thinking pattern of human being, in which only explicit and reliable relations are needed in reasoning. </a:t>
            </a:r>
            <a:r>
              <a:rPr lang="en-US" sz="1200" kern="1200" dirty="0" err="1">
                <a:solidFill>
                  <a:schemeClr val="tx1"/>
                </a:solidFill>
                <a:effectLst/>
                <a:latin typeface="+mn-lt"/>
                <a:ea typeface="+mn-ea"/>
                <a:cs typeface="+mn-cs"/>
              </a:rPr>
              <a:t>CogQA-onlyQ</a:t>
            </a:r>
            <a:r>
              <a:rPr lang="en-US" sz="1200" kern="1200" dirty="0">
                <a:solidFill>
                  <a:schemeClr val="tx1"/>
                </a:solidFill>
                <a:effectLst/>
                <a:latin typeface="+mn-lt"/>
                <a:ea typeface="+mn-ea"/>
                <a:cs typeface="+mn-cs"/>
              </a:rPr>
              <a:t> still outperforms all the baselines </a:t>
            </a:r>
            <a:endParaRPr lang="en-US" dirty="0"/>
          </a:p>
          <a:p>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58</a:t>
            </a:fld>
            <a:endParaRPr kumimoji="1" lang="zh-CN" altLang="en-US"/>
          </a:p>
        </p:txBody>
      </p:sp>
    </p:spTree>
    <p:extLst>
      <p:ext uri="{BB962C8B-B14F-4D97-AF65-F5344CB8AC3E}">
        <p14:creationId xmlns:p14="http://schemas.microsoft.com/office/powerpoint/2010/main" val="2035358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CogQA</a:t>
            </a:r>
            <a:r>
              <a:rPr lang="zh-CN" altLang="en-US" dirty="0"/>
              <a:t> </a:t>
            </a:r>
            <a:r>
              <a:rPr lang="en-US" altLang="zh-CN" dirty="0"/>
              <a:t>Performs</a:t>
            </a:r>
            <a:r>
              <a:rPr lang="zh-CN" altLang="en-US" dirty="0"/>
              <a:t> </a:t>
            </a:r>
            <a:r>
              <a:rPr lang="en-US" altLang="zh-CN" dirty="0"/>
              <a:t>much</a:t>
            </a:r>
            <a:r>
              <a:rPr lang="zh-CN" altLang="en-US" dirty="0"/>
              <a:t> </a:t>
            </a:r>
            <a:r>
              <a:rPr lang="en-US" altLang="zh-CN" dirty="0"/>
              <a:t>better</a:t>
            </a:r>
            <a:r>
              <a:rPr lang="zh-CN" altLang="en-US" dirty="0"/>
              <a:t> </a:t>
            </a:r>
            <a:r>
              <a:rPr lang="en-US" altLang="zh-CN" dirty="0"/>
              <a:t>on</a:t>
            </a:r>
            <a:r>
              <a:rPr lang="zh-CN" altLang="en-US" dirty="0"/>
              <a:t> </a:t>
            </a:r>
            <a:r>
              <a:rPr lang="en-US" altLang="zh-CN" dirty="0"/>
              <a:t>question</a:t>
            </a:r>
            <a:r>
              <a:rPr lang="zh-CN" altLang="en-US" dirty="0"/>
              <a:t> </a:t>
            </a:r>
            <a:r>
              <a:rPr lang="en-US" altLang="zh-CN" dirty="0"/>
              <a:t>with</a:t>
            </a:r>
            <a:r>
              <a:rPr lang="zh-CN" altLang="en-US" dirty="0"/>
              <a:t> </a:t>
            </a:r>
            <a:r>
              <a:rPr lang="en-US" altLang="zh-CN" dirty="0"/>
              <a:t>more</a:t>
            </a:r>
            <a:r>
              <a:rPr lang="zh-CN" altLang="en-US" dirty="0"/>
              <a:t> </a:t>
            </a:r>
            <a:r>
              <a:rPr lang="en-US" altLang="zh-CN" dirty="0"/>
              <a:t>hops</a:t>
            </a:r>
            <a:endParaRPr lang="en-US" dirty="0"/>
          </a:p>
          <a:p>
            <a:endParaRPr lang="en-US" dirty="0"/>
          </a:p>
        </p:txBody>
      </p:sp>
      <p:sp>
        <p:nvSpPr>
          <p:cNvPr id="4" name="Slide Number Placeholder 3"/>
          <p:cNvSpPr>
            <a:spLocks noGrp="1"/>
          </p:cNvSpPr>
          <p:nvPr>
            <p:ph type="sldNum" sz="quarter" idx="10"/>
          </p:nvPr>
        </p:nvSpPr>
        <p:spPr/>
        <p:txBody>
          <a:bodyPr/>
          <a:lstStyle/>
          <a:p>
            <a:fld id="{C182FBE5-B887-9843-96E2-F1D77D898911}" type="slidenum">
              <a:rPr kumimoji="1" lang="zh-CN" altLang="en-US" smtClean="0"/>
              <a:t>59</a:t>
            </a:fld>
            <a:endParaRPr kumimoji="1" lang="zh-CN" altLang="en-US"/>
          </a:p>
        </p:txBody>
      </p:sp>
    </p:spTree>
    <p:extLst>
      <p:ext uri="{BB962C8B-B14F-4D97-AF65-F5344CB8AC3E}">
        <p14:creationId xmlns:p14="http://schemas.microsoft.com/office/powerpoint/2010/main" val="3122065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9906000" cy="360363"/>
          </a:xfrm>
          <a:prstGeom prst="rect">
            <a:avLst/>
          </a:prstGeom>
          <a:gradFill rotWithShape="1">
            <a:gsLst>
              <a:gs pos="0">
                <a:srgbClr val="99CC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1" hangingPunct="1">
              <a:defRPr/>
            </a:pPr>
            <a:endParaRPr kumimoji="0" lang="zh-CN" altLang="en-US" sz="1800"/>
          </a:p>
        </p:txBody>
      </p:sp>
      <p:pic>
        <p:nvPicPr>
          <p:cNvPr id="5" name="Picture 27" descr="Picture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3"/>
          <p:cNvGrpSpPr>
            <a:grpSpLocks/>
          </p:cNvGrpSpPr>
          <p:nvPr userDrawn="1"/>
        </p:nvGrpSpPr>
        <p:grpSpPr bwMode="auto">
          <a:xfrm>
            <a:off x="-39688" y="-26988"/>
            <a:ext cx="1443038" cy="995363"/>
            <a:chOff x="0" y="0"/>
            <a:chExt cx="5557" cy="4150"/>
          </a:xfrm>
        </p:grpSpPr>
        <p:pic>
          <p:nvPicPr>
            <p:cNvPr id="8" name="Picture 14"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t="9818"/>
            <a:stretch>
              <a:fillRect/>
            </a:stretch>
          </p:blipFill>
          <p:spPr bwMode="auto">
            <a:xfrm>
              <a:off x="249" y="0"/>
              <a:ext cx="3991" cy="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32" y="122"/>
              <a:ext cx="1225"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l="15576"/>
            <a:stretch>
              <a:fillRect/>
            </a:stretch>
          </p:blipFill>
          <p:spPr bwMode="auto">
            <a:xfrm>
              <a:off x="0" y="1389"/>
              <a:ext cx="2336" cy="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0"/>
          <p:cNvGrpSpPr>
            <a:grpSpLocks/>
          </p:cNvGrpSpPr>
          <p:nvPr userDrawn="1"/>
        </p:nvGrpSpPr>
        <p:grpSpPr bwMode="auto">
          <a:xfrm>
            <a:off x="-39688" y="-26988"/>
            <a:ext cx="1443038" cy="995363"/>
            <a:chOff x="0" y="0"/>
            <a:chExt cx="5557" cy="4150"/>
          </a:xfrm>
        </p:grpSpPr>
        <p:pic>
          <p:nvPicPr>
            <p:cNvPr id="12" name="Picture 21"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t="9818"/>
            <a:stretch>
              <a:fillRect/>
            </a:stretch>
          </p:blipFill>
          <p:spPr bwMode="auto">
            <a:xfrm>
              <a:off x="249" y="0"/>
              <a:ext cx="3991" cy="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2"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32" y="122"/>
              <a:ext cx="1225"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3"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l="15576"/>
            <a:stretch>
              <a:fillRect/>
            </a:stretch>
          </p:blipFill>
          <p:spPr bwMode="auto">
            <a:xfrm>
              <a:off x="0" y="1389"/>
              <a:ext cx="2336" cy="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12"/>
          <p:cNvSpPr>
            <a:spLocks noChangeArrowheads="1"/>
          </p:cNvSpPr>
          <p:nvPr userDrawn="1"/>
        </p:nvSpPr>
        <p:spPr bwMode="auto">
          <a:xfrm>
            <a:off x="9417496" y="6453188"/>
            <a:ext cx="79171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a:defRPr kumimoji="1" sz="2400">
                <a:solidFill>
                  <a:schemeClr val="tx1"/>
                </a:solidFill>
                <a:latin typeface="Arial" charset="0"/>
                <a:ea typeface="宋体" charset="0"/>
              </a:defRPr>
            </a:lvl1pPr>
            <a:lvl2pPr marL="742950" indent="-285750" defTabSz="762000">
              <a:defRPr kumimoji="1" sz="2400">
                <a:solidFill>
                  <a:schemeClr val="tx1"/>
                </a:solidFill>
                <a:latin typeface="Arial" charset="0"/>
                <a:ea typeface="宋体" charset="0"/>
              </a:defRPr>
            </a:lvl2pPr>
            <a:lvl3pPr marL="1143000" indent="-228600" defTabSz="762000">
              <a:defRPr kumimoji="1" sz="2400">
                <a:solidFill>
                  <a:schemeClr val="tx1"/>
                </a:solidFill>
                <a:latin typeface="Arial" charset="0"/>
                <a:ea typeface="宋体" charset="0"/>
              </a:defRPr>
            </a:lvl3pPr>
            <a:lvl4pPr marL="1600200" indent="-228600" defTabSz="762000">
              <a:defRPr kumimoji="1" sz="2400">
                <a:solidFill>
                  <a:schemeClr val="tx1"/>
                </a:solidFill>
                <a:latin typeface="Arial" charset="0"/>
                <a:ea typeface="宋体" charset="0"/>
              </a:defRPr>
            </a:lvl4pPr>
            <a:lvl5pPr marL="2057400" indent="-228600" defTabSz="762000">
              <a:defRPr kumimoji="1" sz="2400">
                <a:solidFill>
                  <a:schemeClr val="tx1"/>
                </a:solidFill>
                <a:latin typeface="Arial" charset="0"/>
                <a:ea typeface="宋体" charset="0"/>
              </a:defRPr>
            </a:lvl5pPr>
            <a:lvl6pPr marL="2514600" indent="-228600" defTabSz="762000" fontAlgn="base">
              <a:spcBef>
                <a:spcPct val="0"/>
              </a:spcBef>
              <a:spcAft>
                <a:spcPct val="0"/>
              </a:spcAft>
              <a:defRPr kumimoji="1" sz="2400">
                <a:solidFill>
                  <a:schemeClr val="tx1"/>
                </a:solidFill>
                <a:latin typeface="Arial" charset="0"/>
                <a:ea typeface="宋体" charset="0"/>
              </a:defRPr>
            </a:lvl6pPr>
            <a:lvl7pPr marL="2971800" indent="-228600" defTabSz="762000" fontAlgn="base">
              <a:spcBef>
                <a:spcPct val="0"/>
              </a:spcBef>
              <a:spcAft>
                <a:spcPct val="0"/>
              </a:spcAft>
              <a:defRPr kumimoji="1" sz="2400">
                <a:solidFill>
                  <a:schemeClr val="tx1"/>
                </a:solidFill>
                <a:latin typeface="Arial" charset="0"/>
                <a:ea typeface="宋体" charset="0"/>
              </a:defRPr>
            </a:lvl7pPr>
            <a:lvl8pPr marL="3429000" indent="-228600" defTabSz="762000" fontAlgn="base">
              <a:spcBef>
                <a:spcPct val="0"/>
              </a:spcBef>
              <a:spcAft>
                <a:spcPct val="0"/>
              </a:spcAft>
              <a:defRPr kumimoji="1" sz="2400">
                <a:solidFill>
                  <a:schemeClr val="tx1"/>
                </a:solidFill>
                <a:latin typeface="Arial" charset="0"/>
                <a:ea typeface="宋体" charset="0"/>
              </a:defRPr>
            </a:lvl8pPr>
            <a:lvl9pPr marL="3886200" indent="-228600" defTabSz="762000" fontAlgn="base">
              <a:spcBef>
                <a:spcPct val="0"/>
              </a:spcBef>
              <a:spcAft>
                <a:spcPct val="0"/>
              </a:spcAft>
              <a:defRPr kumimoji="1" sz="2400">
                <a:solidFill>
                  <a:schemeClr val="tx1"/>
                </a:solidFill>
                <a:latin typeface="Arial" charset="0"/>
                <a:ea typeface="宋体" charset="0"/>
              </a:defRPr>
            </a:lvl9pPr>
          </a:lstStyle>
          <a:p>
            <a:pPr eaLnBrk="1" hangingPunct="1">
              <a:defRPr/>
            </a:pPr>
            <a:fld id="{8344503F-D229-3844-AEC4-511EF6A9AF1D}" type="slidenum">
              <a:rPr lang="en-US" altLang="ja-JP" sz="1200" smtClean="0">
                <a:solidFill>
                  <a:schemeClr val="bg1">
                    <a:lumMod val="50000"/>
                  </a:schemeClr>
                </a:solidFill>
                <a:latin typeface="Times New Roman" charset="0"/>
                <a:ea typeface="MS PGothic" charset="-128"/>
              </a:rPr>
              <a:pPr eaLnBrk="1" hangingPunct="1">
                <a:defRPr/>
              </a:pPr>
              <a:t>‹#›</a:t>
            </a:fld>
            <a:endParaRPr lang="en-US" altLang="ja-JP" sz="1200" dirty="0">
              <a:solidFill>
                <a:schemeClr val="bg1">
                  <a:lumMod val="50000"/>
                </a:schemeClr>
              </a:solidFill>
              <a:latin typeface="Times New Roman" charset="0"/>
              <a:ea typeface="MS PGothic" charset="-128"/>
            </a:endParaRPr>
          </a:p>
        </p:txBody>
      </p:sp>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en-US" altLang="zh-CN"/>
              <a:t>Click to edit Master subtitle style</a:t>
            </a:r>
          </a:p>
        </p:txBody>
      </p:sp>
      <p:sp>
        <p:nvSpPr>
          <p:cNvPr id="124934" name="Rectangle 6"/>
          <p:cNvSpPr>
            <a:spLocks noGrp="1" noChangeArrowheads="1"/>
          </p:cNvSpPr>
          <p:nvPr>
            <p:ph type="ctrTitle"/>
          </p:nvPr>
        </p:nvSpPr>
        <p:spPr>
          <a:xfrm>
            <a:off x="742950" y="2130433"/>
            <a:ext cx="8420100" cy="1470025"/>
          </a:xfrm>
        </p:spPr>
        <p:txBody>
          <a:bodyPr/>
          <a:lstStyle>
            <a:lvl1pPr>
              <a:defRPr/>
            </a:lvl1pPr>
          </a:lstStyle>
          <a:p>
            <a:r>
              <a:rPr lang="en-US" altLang="zh-CN"/>
              <a:t>Click to edit Master title style</a:t>
            </a:r>
          </a:p>
        </p:txBody>
      </p:sp>
      <p:pic>
        <p:nvPicPr>
          <p:cNvPr id="3" name="Picture 2">
            <a:extLst>
              <a:ext uri="{FF2B5EF4-FFF2-40B4-BE49-F238E27FC236}">
                <a16:creationId xmlns:a16="http://schemas.microsoft.com/office/drawing/2014/main" id="{93B8EF3F-C6C6-974A-9BE9-C35B2A4173CB}"/>
              </a:ext>
            </a:extLst>
          </p:cNvPr>
          <p:cNvPicPr>
            <a:picLocks noChangeAspect="1"/>
          </p:cNvPicPr>
          <p:nvPr userDrawn="1"/>
        </p:nvPicPr>
        <p:blipFill rotWithShape="1">
          <a:blip r:embed="rId4"/>
          <a:srcRect l="19406" t="19697" r="19500" b="19357"/>
          <a:stretch/>
        </p:blipFill>
        <p:spPr>
          <a:xfrm>
            <a:off x="8697416" y="201600"/>
            <a:ext cx="982984" cy="980470"/>
          </a:xfrm>
          <a:prstGeom prst="ellipse">
            <a:avLst/>
          </a:prstGeom>
        </p:spPr>
      </p:pic>
    </p:spTree>
    <p:extLst>
      <p:ext uri="{BB962C8B-B14F-4D97-AF65-F5344CB8AC3E}">
        <p14:creationId xmlns:p14="http://schemas.microsoft.com/office/powerpoint/2010/main" val="44921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523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567" y="188913"/>
            <a:ext cx="2339975"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71467" y="188913"/>
            <a:ext cx="6870700" cy="59372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566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67" y="188913"/>
            <a:ext cx="9363075" cy="792162"/>
          </a:xfrm>
        </p:spPr>
        <p:txBody>
          <a:bodyPr/>
          <a:lstStyle/>
          <a:p>
            <a:r>
              <a:rPr lang="zh-CN" altLang="en-US"/>
              <a:t>单击此处编辑母版标题样式</a:t>
            </a:r>
          </a:p>
        </p:txBody>
      </p:sp>
      <p:sp>
        <p:nvSpPr>
          <p:cNvPr id="3" name="表格占位符 2"/>
          <p:cNvSpPr>
            <a:spLocks noGrp="1"/>
          </p:cNvSpPr>
          <p:nvPr>
            <p:ph type="tbl" idx="1"/>
          </p:nvPr>
        </p:nvSpPr>
        <p:spPr>
          <a:xfrm>
            <a:off x="350843" y="1196975"/>
            <a:ext cx="9139237" cy="4929188"/>
          </a:xfrm>
        </p:spPr>
        <p:txBody>
          <a:bodyPr/>
          <a:lstStyle/>
          <a:p>
            <a:pPr lvl="0"/>
            <a:endParaRPr lang="zh-CN" altLang="en-US" noProof="0"/>
          </a:p>
        </p:txBody>
      </p:sp>
    </p:spTree>
    <p:extLst>
      <p:ext uri="{BB962C8B-B14F-4D97-AF65-F5344CB8AC3E}">
        <p14:creationId xmlns:p14="http://schemas.microsoft.com/office/powerpoint/2010/main" val="2071962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71467" y="188913"/>
            <a:ext cx="9363075" cy="5937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8367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271467" y="188913"/>
            <a:ext cx="9363075" cy="792162"/>
          </a:xfrm>
        </p:spPr>
        <p:txBody>
          <a:bodyPr/>
          <a:lstStyle/>
          <a:p>
            <a:r>
              <a:rPr lang="zh-CN" altLang="en-US"/>
              <a:t>单击此处编辑母版标题样式</a:t>
            </a:r>
          </a:p>
        </p:txBody>
      </p:sp>
      <p:sp>
        <p:nvSpPr>
          <p:cNvPr id="3" name="内容占位符 2"/>
          <p:cNvSpPr>
            <a:spLocks noGrp="1"/>
          </p:cNvSpPr>
          <p:nvPr>
            <p:ph sz="quarter" idx="1"/>
          </p:nvPr>
        </p:nvSpPr>
        <p:spPr>
          <a:xfrm>
            <a:off x="350838" y="1196975"/>
            <a:ext cx="4492625" cy="238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95867" y="1196975"/>
            <a:ext cx="4494212" cy="238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50838" y="3736975"/>
            <a:ext cx="4492625" cy="2389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995867" y="3736975"/>
            <a:ext cx="4494212" cy="2389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53388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半闭框 7"/>
          <p:cNvSpPr>
            <a:spLocks/>
          </p:cNvSpPr>
          <p:nvPr userDrawn="1"/>
        </p:nvSpPr>
        <p:spPr bwMode="auto">
          <a:xfrm>
            <a:off x="1238250" y="1571625"/>
            <a:ext cx="357188" cy="1863725"/>
          </a:xfrm>
          <a:custGeom>
            <a:avLst/>
            <a:gdLst>
              <a:gd name="T0" fmla="*/ 0 w 357717"/>
              <a:gd name="T1" fmla="*/ 0 h 1862667"/>
              <a:gd name="T2" fmla="*/ 354031 w 357717"/>
              <a:gd name="T3" fmla="*/ 0 h 1862667"/>
              <a:gd name="T4" fmla="*/ 331368 w 357717"/>
              <a:gd name="T5" fmla="*/ 119714 h 1862667"/>
              <a:gd name="T6" fmla="*/ 118009 w 357717"/>
              <a:gd name="T7" fmla="*/ 119714 h 1862667"/>
              <a:gd name="T8" fmla="*/ 118009 w 357717"/>
              <a:gd name="T9" fmla="*/ 1246730 h 1862667"/>
              <a:gd name="T10" fmla="*/ 0 w 357717"/>
              <a:gd name="T11" fmla="*/ 1870086 h 1862667"/>
              <a:gd name="T12" fmla="*/ 0 w 357717"/>
              <a:gd name="T13" fmla="*/ 0 h 18626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7717" h="1862667">
                <a:moveTo>
                  <a:pt x="0" y="0"/>
                </a:moveTo>
                <a:lnTo>
                  <a:pt x="357717" y="0"/>
                </a:lnTo>
                <a:lnTo>
                  <a:pt x="334818" y="119238"/>
                </a:lnTo>
                <a:lnTo>
                  <a:pt x="119238" y="119238"/>
                </a:lnTo>
                <a:lnTo>
                  <a:pt x="119238" y="1241784"/>
                </a:lnTo>
                <a:lnTo>
                  <a:pt x="0" y="1862667"/>
                </a:lnTo>
                <a:lnTo>
                  <a:pt x="0" y="0"/>
                </a:lnTo>
                <a:close/>
              </a:path>
            </a:pathLst>
          </a:custGeom>
          <a:solidFill>
            <a:schemeClr val="accent1"/>
          </a:solidFill>
          <a:ln>
            <a:noFill/>
          </a:ln>
          <a:effectLst>
            <a:outerShdw blurRad="50800" dist="50800" dir="2700000" sx="97000" sy="97000" algn="tl" rotWithShape="0">
              <a:srgbClr val="000000">
                <a:alpha val="39998"/>
              </a:srgbClr>
            </a:outerShdw>
          </a:effectLst>
          <a:extLst>
            <a:ext uri="{91240B29-F687-4F45-9708-019B960494DF}">
              <a14:hiddenLine xmlns:a14="http://schemas.microsoft.com/office/drawing/2010/main" w="25400" cap="flat" cmpd="sng">
                <a:solidFill>
                  <a:srgbClr val="000000"/>
                </a:solidFill>
                <a:prstDash val="solid"/>
                <a:round/>
                <a:headEnd/>
                <a:tailEnd/>
              </a14:hiddenLine>
            </a:ext>
          </a:extLst>
        </p:spPr>
        <p:txBody>
          <a:bodyPr anchor="ctr"/>
          <a:lstStyle/>
          <a:p>
            <a:endParaRPr lang="en-US"/>
          </a:p>
        </p:txBody>
      </p:sp>
      <p:sp>
        <p:nvSpPr>
          <p:cNvPr id="4" name="半闭框 8"/>
          <p:cNvSpPr>
            <a:spLocks/>
          </p:cNvSpPr>
          <p:nvPr userDrawn="1"/>
        </p:nvSpPr>
        <p:spPr bwMode="auto">
          <a:xfrm rot="10800000">
            <a:off x="8310563" y="1643063"/>
            <a:ext cx="357187" cy="1862137"/>
          </a:xfrm>
          <a:custGeom>
            <a:avLst/>
            <a:gdLst>
              <a:gd name="T0" fmla="*/ 0 w 357717"/>
              <a:gd name="T1" fmla="*/ 0 h 1862667"/>
              <a:gd name="T2" fmla="*/ 354024 w 357717"/>
              <a:gd name="T3" fmla="*/ 0 h 1862667"/>
              <a:gd name="T4" fmla="*/ 331361 w 357717"/>
              <a:gd name="T5" fmla="*/ 119000 h 1862667"/>
              <a:gd name="T6" fmla="*/ 118007 w 357717"/>
              <a:gd name="T7" fmla="*/ 119000 h 1862667"/>
              <a:gd name="T8" fmla="*/ 118007 w 357717"/>
              <a:gd name="T9" fmla="*/ 1239313 h 1862667"/>
              <a:gd name="T10" fmla="*/ 0 w 357717"/>
              <a:gd name="T11" fmla="*/ 1858960 h 1862667"/>
              <a:gd name="T12" fmla="*/ 0 w 357717"/>
              <a:gd name="T13" fmla="*/ 0 h 18626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7717" h="1862667">
                <a:moveTo>
                  <a:pt x="0" y="0"/>
                </a:moveTo>
                <a:lnTo>
                  <a:pt x="357717" y="0"/>
                </a:lnTo>
                <a:lnTo>
                  <a:pt x="334818" y="119238"/>
                </a:lnTo>
                <a:lnTo>
                  <a:pt x="119238" y="119238"/>
                </a:lnTo>
                <a:lnTo>
                  <a:pt x="119238" y="1241784"/>
                </a:lnTo>
                <a:lnTo>
                  <a:pt x="0" y="1862667"/>
                </a:lnTo>
                <a:lnTo>
                  <a:pt x="0" y="0"/>
                </a:lnTo>
                <a:close/>
              </a:path>
            </a:pathLst>
          </a:custGeom>
          <a:solidFill>
            <a:schemeClr val="accent1"/>
          </a:solidFill>
          <a:ln>
            <a:noFill/>
          </a:ln>
          <a:effectLst>
            <a:outerShdw blurRad="50800" dist="50800" dir="2700000" sx="97000" sy="97000" algn="tl" rotWithShape="0">
              <a:srgbClr val="000000">
                <a:alpha val="39998"/>
              </a:srgbClr>
            </a:outerShdw>
          </a:effectLst>
          <a:extLst>
            <a:ext uri="{91240B29-F687-4F45-9708-019B960494DF}">
              <a14:hiddenLine xmlns:a14="http://schemas.microsoft.com/office/drawing/2010/main" w="25400" cap="flat" cmpd="sng">
                <a:solidFill>
                  <a:srgbClr val="000000"/>
                </a:solidFill>
                <a:prstDash val="solid"/>
                <a:round/>
                <a:headEnd/>
                <a:tailEnd/>
              </a14:hiddenLine>
            </a:ext>
          </a:extLst>
        </p:spPr>
        <p:txBody>
          <a:bodyPr anchor="ctr"/>
          <a:lstStyle/>
          <a:p>
            <a:endParaRPr lang="en-US"/>
          </a:p>
        </p:txBody>
      </p:sp>
      <p:cxnSp>
        <p:nvCxnSpPr>
          <p:cNvPr id="5" name="直线连接符 12"/>
          <p:cNvCxnSpPr/>
          <p:nvPr userDrawn="1"/>
        </p:nvCxnSpPr>
        <p:spPr>
          <a:xfrm>
            <a:off x="4953000" y="4953000"/>
            <a:ext cx="3714750" cy="0"/>
          </a:xfrm>
          <a:prstGeom prst="line">
            <a:avLst/>
          </a:prstGeom>
          <a:ln w="38100" cap="rnd">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文本框 15"/>
          <p:cNvSpPr txBox="1"/>
          <p:nvPr userDrawn="1"/>
        </p:nvSpPr>
        <p:spPr>
          <a:xfrm>
            <a:off x="4946650" y="4076700"/>
            <a:ext cx="4741863" cy="693738"/>
          </a:xfrm>
          <a:prstGeom prst="rect">
            <a:avLst/>
          </a:prstGeom>
          <a:noFill/>
        </p:spPr>
        <p:txBody>
          <a:bodyPr>
            <a:spAutoFit/>
          </a:bodyPr>
          <a:lstStyle/>
          <a:p>
            <a:pPr>
              <a:defRPr/>
            </a:pPr>
            <a:r>
              <a:rPr kumimoji="1" lang="zh-CN" altLang="en-US" sz="1950" dirty="0"/>
              <a:t>清华大学计算机系 丁铭、陈齐斌、唐杰</a:t>
            </a:r>
            <a:endParaRPr kumimoji="1" lang="en-US" altLang="zh-CN" sz="1950" dirty="0"/>
          </a:p>
          <a:p>
            <a:pPr>
              <a:defRPr/>
            </a:pPr>
            <a:r>
              <a:rPr kumimoji="1" lang="zh-CN" altLang="en-US" sz="1950" dirty="0"/>
              <a:t>阿里巴巴达摩院      周畅、杨红霞</a:t>
            </a:r>
            <a:endParaRPr kumimoji="1" lang="en-US" altLang="zh-CN" sz="1950" dirty="0"/>
          </a:p>
        </p:txBody>
      </p:sp>
      <p:sp>
        <p:nvSpPr>
          <p:cNvPr id="2" name="标题 1"/>
          <p:cNvSpPr>
            <a:spLocks noGrp="1"/>
          </p:cNvSpPr>
          <p:nvPr>
            <p:ph type="ctrTitle"/>
          </p:nvPr>
        </p:nvSpPr>
        <p:spPr>
          <a:xfrm>
            <a:off x="1458383" y="1642534"/>
            <a:ext cx="6975475" cy="1659466"/>
          </a:xfrm>
        </p:spPr>
        <p:txBody>
          <a:bodyPr tIns="180000"/>
          <a:lstStyle>
            <a:lvl1pPr algn="ctr">
              <a:defRPr sz="4875"/>
            </a:lvl1pPr>
          </a:lstStyle>
          <a:p>
            <a:endParaRPr lang="zh-CN" altLang="en-US" dirty="0"/>
          </a:p>
        </p:txBody>
      </p:sp>
      <p:sp>
        <p:nvSpPr>
          <p:cNvPr id="7" name="日期占位符 3"/>
          <p:cNvSpPr>
            <a:spLocks noGrp="1"/>
          </p:cNvSpPr>
          <p:nvPr>
            <p:ph type="dt" sz="half" idx="10"/>
          </p:nvPr>
        </p:nvSpPr>
        <p:spPr>
          <a:xfrm>
            <a:off x="681038" y="6356350"/>
            <a:ext cx="2228850" cy="365125"/>
          </a:xfrm>
          <a:prstGeom prst="rect">
            <a:avLst/>
          </a:prstGeom>
        </p:spPr>
        <p:txBody>
          <a:bodyPr/>
          <a:lstStyle>
            <a:lvl1pPr>
              <a:defRPr kumimoji="1"/>
            </a:lvl1pPr>
          </a:lstStyle>
          <a:p>
            <a:pPr>
              <a:defRPr/>
            </a:pPr>
            <a:fld id="{13539B15-33E9-BF46-9D5C-4EC216ED7B13}" type="datetimeFigureOut">
              <a:rPr lang="zh-CN" altLang="en-US"/>
              <a:pPr>
                <a:defRPr/>
              </a:pPr>
              <a:t>2019/11/26</a:t>
            </a:fld>
            <a:endParaRPr lang="zh-CN" altLang="en-US" dirty="0"/>
          </a:p>
        </p:txBody>
      </p:sp>
      <p:sp>
        <p:nvSpPr>
          <p:cNvPr id="8" name="页脚占位符 4"/>
          <p:cNvSpPr>
            <a:spLocks noGrp="1"/>
          </p:cNvSpPr>
          <p:nvPr>
            <p:ph type="ftr" sz="quarter" idx="11"/>
          </p:nvPr>
        </p:nvSpPr>
        <p:spPr>
          <a:xfrm>
            <a:off x="3281363" y="6356350"/>
            <a:ext cx="3343275" cy="365125"/>
          </a:xfrm>
          <a:prstGeom prst="rect">
            <a:avLst/>
          </a:prstGeom>
        </p:spPr>
        <p:txBody>
          <a:bodyPr/>
          <a:lstStyle>
            <a:lvl1pPr>
              <a:defRPr kumimoji="1"/>
            </a:lvl1pPr>
          </a:lstStyle>
          <a:p>
            <a:pPr>
              <a:defRPr/>
            </a:pPr>
            <a:endParaRPr lang="zh-CN" altLang="en-US"/>
          </a:p>
        </p:txBody>
      </p:sp>
      <p:sp>
        <p:nvSpPr>
          <p:cNvPr id="9" name="幻灯片编号占位符 5"/>
          <p:cNvSpPr>
            <a:spLocks noGrp="1"/>
          </p:cNvSpPr>
          <p:nvPr>
            <p:ph type="sldNum" sz="quarter" idx="12"/>
          </p:nvPr>
        </p:nvSpPr>
        <p:spPr>
          <a:xfrm>
            <a:off x="6996113" y="6356350"/>
            <a:ext cx="2228850" cy="365125"/>
          </a:xfrm>
          <a:prstGeom prst="rect">
            <a:avLst/>
          </a:prstGeom>
        </p:spPr>
        <p:txBody>
          <a:bodyPr/>
          <a:lstStyle>
            <a:lvl1pPr>
              <a:defRPr kumimoji="1"/>
            </a:lvl1pPr>
          </a:lstStyle>
          <a:p>
            <a:pPr>
              <a:defRPr/>
            </a:pPr>
            <a:fld id="{B47BF8E0-B908-AE40-B81C-100AFD5B52B3}" type="slidenum">
              <a:rPr lang="zh-CN" altLang="en-US"/>
              <a:pPr>
                <a:defRPr/>
              </a:pPr>
              <a:t>‹#›</a:t>
            </a:fld>
            <a:endParaRPr lang="zh-CN" altLang="en-US"/>
          </a:p>
        </p:txBody>
      </p:sp>
    </p:spTree>
    <p:extLst>
      <p:ext uri="{BB962C8B-B14F-4D97-AF65-F5344CB8AC3E}">
        <p14:creationId xmlns:p14="http://schemas.microsoft.com/office/powerpoint/2010/main" val="1569116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58383" y="1642534"/>
            <a:ext cx="6975475" cy="1659466"/>
          </a:xfrm>
        </p:spPr>
        <p:txBody>
          <a:bodyPr tIns="180000" anchor="ctr" anchorCtr="0"/>
          <a:lstStyle>
            <a:lvl1pPr algn="ctr">
              <a:defRPr sz="4875"/>
            </a:lvl1pPr>
          </a:lstStyle>
          <a:p>
            <a:endParaRPr kumimoji="1" lang="zh-CN" altLang="en-US" dirty="0"/>
          </a:p>
        </p:txBody>
      </p:sp>
      <p:sp>
        <p:nvSpPr>
          <p:cNvPr id="4" name="日期占位符 3"/>
          <p:cNvSpPr>
            <a:spLocks noGrp="1"/>
          </p:cNvSpPr>
          <p:nvPr>
            <p:ph type="dt" sz="half" idx="10"/>
          </p:nvPr>
        </p:nvSpPr>
        <p:spPr>
          <a:xfrm>
            <a:off x="681038" y="6356351"/>
            <a:ext cx="2228850" cy="365125"/>
          </a:xfrm>
          <a:prstGeom prst="rect">
            <a:avLst/>
          </a:prstGeom>
        </p:spPr>
        <p:txBody>
          <a:bodyPr/>
          <a:lstStyle/>
          <a:p>
            <a:fld id="{DF4F500C-5B42-4B48-AF51-9CF4E0BB039F}" type="datetimeFigureOut">
              <a:rPr kumimoji="1" lang="zh-CN" altLang="en-US" smtClean="0"/>
              <a:t>2019/11/26</a:t>
            </a:fld>
            <a:endParaRPr kumimoji="1" lang="zh-CN" altLang="en-US" dirty="0"/>
          </a:p>
        </p:txBody>
      </p:sp>
      <p:sp>
        <p:nvSpPr>
          <p:cNvPr id="5" name="页脚占位符 4"/>
          <p:cNvSpPr>
            <a:spLocks noGrp="1"/>
          </p:cNvSpPr>
          <p:nvPr>
            <p:ph type="ftr" sz="quarter" idx="11"/>
          </p:nvPr>
        </p:nvSpPr>
        <p:spPr>
          <a:xfrm>
            <a:off x="3281363" y="6356351"/>
            <a:ext cx="3343275" cy="365125"/>
          </a:xfrm>
          <a:prstGeom prst="rect">
            <a:avLst/>
          </a:prstGeom>
        </p:spPr>
        <p:txBody>
          <a:bodyPr/>
          <a:lstStyle/>
          <a:p>
            <a:endParaRPr kumimoji="1" lang="zh-CN" altLang="en-US" dirty="0"/>
          </a:p>
        </p:txBody>
      </p:sp>
      <p:sp>
        <p:nvSpPr>
          <p:cNvPr id="6" name="幻灯片编号占位符 5"/>
          <p:cNvSpPr>
            <a:spLocks noGrp="1"/>
          </p:cNvSpPr>
          <p:nvPr>
            <p:ph type="sldNum" sz="quarter" idx="12"/>
          </p:nvPr>
        </p:nvSpPr>
        <p:spPr>
          <a:xfrm>
            <a:off x="6996113" y="6356351"/>
            <a:ext cx="2228850" cy="365125"/>
          </a:xfrm>
          <a:prstGeom prst="rect">
            <a:avLst/>
          </a:prstGeom>
        </p:spPr>
        <p:txBody>
          <a:bodyPr/>
          <a:lstStyle/>
          <a:p>
            <a:fld id="{BE098251-C56B-694C-A4E8-67BD1E70D9B8}" type="slidenum">
              <a:rPr kumimoji="1" lang="zh-CN" altLang="en-US" smtClean="0"/>
              <a:t>‹#›</a:t>
            </a:fld>
            <a:endParaRPr kumimoji="1" lang="zh-CN" altLang="en-US"/>
          </a:p>
        </p:txBody>
      </p:sp>
      <p:sp>
        <p:nvSpPr>
          <p:cNvPr id="8" name="半闭框 7"/>
          <p:cNvSpPr/>
          <p:nvPr userDrawn="1"/>
        </p:nvSpPr>
        <p:spPr>
          <a:xfrm>
            <a:off x="1238250" y="1572155"/>
            <a:ext cx="357717" cy="1862667"/>
          </a:xfrm>
          <a:prstGeom prst="halfFrame">
            <a:avLst/>
          </a:prstGeom>
          <a:ln>
            <a:noFill/>
          </a:ln>
          <a:effectLst>
            <a:outerShdw blurRad="50800" dist="508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半闭框 8"/>
          <p:cNvSpPr/>
          <p:nvPr userDrawn="1"/>
        </p:nvSpPr>
        <p:spPr>
          <a:xfrm rot="10800000">
            <a:off x="8310033" y="1642536"/>
            <a:ext cx="357717" cy="1862667"/>
          </a:xfrm>
          <a:prstGeom prst="halfFrame">
            <a:avLst/>
          </a:prstGeom>
          <a:ln>
            <a:noFill/>
          </a:ln>
          <a:effectLst>
            <a:outerShdw blurRad="50800" dist="508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13" name="直线连接符 12"/>
          <p:cNvCxnSpPr/>
          <p:nvPr userDrawn="1"/>
        </p:nvCxnSpPr>
        <p:spPr>
          <a:xfrm>
            <a:off x="4953000" y="4953093"/>
            <a:ext cx="3714750" cy="0"/>
          </a:xfrm>
          <a:prstGeom prst="line">
            <a:avLst/>
          </a:prstGeom>
          <a:ln w="38100" cap="rnd">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4865365" y="4121290"/>
            <a:ext cx="4742906" cy="967637"/>
          </a:xfrm>
          <a:prstGeom prst="rect">
            <a:avLst/>
          </a:prstGeom>
          <a:noFill/>
        </p:spPr>
        <p:txBody>
          <a:bodyPr wrap="square" rtlCol="0">
            <a:spAutoFit/>
          </a:bodyPr>
          <a:lstStyle/>
          <a:p>
            <a:r>
              <a:rPr kumimoji="1" lang="en-US" altLang="zh-CN" sz="1950" baseline="0" dirty="0"/>
              <a:t>Tsinghua KEG  &amp;  Alibaba DAMO Academy</a:t>
            </a:r>
          </a:p>
          <a:p>
            <a:endParaRPr kumimoji="1" lang="en-US" altLang="zh-CN" sz="488" baseline="0" dirty="0"/>
          </a:p>
          <a:p>
            <a:r>
              <a:rPr kumimoji="1" lang="en-US" altLang="zh-CN" sz="1300" baseline="0" dirty="0"/>
              <a:t>Ming Ding, Chang Zhou, </a:t>
            </a:r>
            <a:r>
              <a:rPr kumimoji="1" lang="en-US" altLang="zh-CN" sz="1300" baseline="0" dirty="0" err="1"/>
              <a:t>Qiben</a:t>
            </a:r>
            <a:r>
              <a:rPr kumimoji="1" lang="en-US" altLang="zh-CN" sz="1300" baseline="0" dirty="0"/>
              <a:t> Chen, </a:t>
            </a:r>
            <a:r>
              <a:rPr kumimoji="1" lang="en-US" altLang="zh-CN" sz="1300" baseline="0" dirty="0" err="1"/>
              <a:t>Hongxia</a:t>
            </a:r>
            <a:r>
              <a:rPr kumimoji="1" lang="en-US" altLang="zh-CN" sz="1300" baseline="0" dirty="0"/>
              <a:t> Yang, </a:t>
            </a:r>
            <a:r>
              <a:rPr kumimoji="1" lang="en-US" altLang="zh-CN" sz="1300" baseline="0" dirty="0" err="1"/>
              <a:t>Jie</a:t>
            </a:r>
            <a:r>
              <a:rPr kumimoji="1" lang="en-US" altLang="zh-CN" sz="1300" baseline="0" dirty="0"/>
              <a:t> Tang</a:t>
            </a:r>
          </a:p>
        </p:txBody>
      </p:sp>
    </p:spTree>
    <p:extLst>
      <p:ext uri="{BB962C8B-B14F-4D97-AF65-F5344CB8AC3E}">
        <p14:creationId xmlns:p14="http://schemas.microsoft.com/office/powerpoint/2010/main" val="468291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6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8"/>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72522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0838" y="1196975"/>
            <a:ext cx="4492625"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95867" y="1196975"/>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9447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80"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80"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494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9256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60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4" y="273050"/>
            <a:ext cx="325913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499" y="273058"/>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4"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09101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7763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50838" y="1196975"/>
            <a:ext cx="9139237"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11"/>
          <p:cNvSpPr>
            <a:spLocks noChangeArrowheads="1"/>
          </p:cNvSpPr>
          <p:nvPr userDrawn="1"/>
        </p:nvSpPr>
        <p:spPr bwMode="auto">
          <a:xfrm>
            <a:off x="0" y="0"/>
            <a:ext cx="9906000" cy="360363"/>
          </a:xfrm>
          <a:prstGeom prst="rect">
            <a:avLst/>
          </a:prstGeom>
          <a:gradFill rotWithShape="1">
            <a:gsLst>
              <a:gs pos="0">
                <a:srgbClr val="99CC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1" hangingPunct="1">
              <a:defRPr/>
            </a:pPr>
            <a:endParaRPr kumimoji="0" lang="zh-CN" altLang="en-US" sz="1800"/>
          </a:p>
        </p:txBody>
      </p:sp>
      <p:sp>
        <p:nvSpPr>
          <p:cNvPr id="2" name="Rectangle 2"/>
          <p:cNvSpPr>
            <a:spLocks noGrp="1" noChangeArrowheads="1"/>
          </p:cNvSpPr>
          <p:nvPr>
            <p:ph type="title"/>
          </p:nvPr>
        </p:nvSpPr>
        <p:spPr bwMode="auto">
          <a:xfrm>
            <a:off x="271463" y="188913"/>
            <a:ext cx="93630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12"/>
          <p:cNvSpPr>
            <a:spLocks noChangeArrowheads="1"/>
          </p:cNvSpPr>
          <p:nvPr/>
        </p:nvSpPr>
        <p:spPr bwMode="auto">
          <a:xfrm>
            <a:off x="9490075" y="645318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a:defRPr kumimoji="1" sz="2400">
                <a:solidFill>
                  <a:schemeClr val="tx1"/>
                </a:solidFill>
                <a:latin typeface="Arial" charset="0"/>
                <a:ea typeface="宋体" charset="0"/>
              </a:defRPr>
            </a:lvl1pPr>
            <a:lvl2pPr marL="742950" indent="-285750" defTabSz="762000">
              <a:defRPr kumimoji="1" sz="2400">
                <a:solidFill>
                  <a:schemeClr val="tx1"/>
                </a:solidFill>
                <a:latin typeface="Arial" charset="0"/>
                <a:ea typeface="宋体" charset="0"/>
              </a:defRPr>
            </a:lvl2pPr>
            <a:lvl3pPr marL="1143000" indent="-228600" defTabSz="762000">
              <a:defRPr kumimoji="1" sz="2400">
                <a:solidFill>
                  <a:schemeClr val="tx1"/>
                </a:solidFill>
                <a:latin typeface="Arial" charset="0"/>
                <a:ea typeface="宋体" charset="0"/>
              </a:defRPr>
            </a:lvl3pPr>
            <a:lvl4pPr marL="1600200" indent="-228600" defTabSz="762000">
              <a:defRPr kumimoji="1" sz="2400">
                <a:solidFill>
                  <a:schemeClr val="tx1"/>
                </a:solidFill>
                <a:latin typeface="Arial" charset="0"/>
                <a:ea typeface="宋体" charset="0"/>
              </a:defRPr>
            </a:lvl4pPr>
            <a:lvl5pPr marL="2057400" indent="-228600" defTabSz="762000">
              <a:defRPr kumimoji="1" sz="2400">
                <a:solidFill>
                  <a:schemeClr val="tx1"/>
                </a:solidFill>
                <a:latin typeface="Arial" charset="0"/>
                <a:ea typeface="宋体" charset="0"/>
              </a:defRPr>
            </a:lvl5pPr>
            <a:lvl6pPr marL="2514600" indent="-228600" defTabSz="762000" fontAlgn="base">
              <a:spcBef>
                <a:spcPct val="0"/>
              </a:spcBef>
              <a:spcAft>
                <a:spcPct val="0"/>
              </a:spcAft>
              <a:defRPr kumimoji="1" sz="2400">
                <a:solidFill>
                  <a:schemeClr val="tx1"/>
                </a:solidFill>
                <a:latin typeface="Arial" charset="0"/>
                <a:ea typeface="宋体" charset="0"/>
              </a:defRPr>
            </a:lvl6pPr>
            <a:lvl7pPr marL="2971800" indent="-228600" defTabSz="762000" fontAlgn="base">
              <a:spcBef>
                <a:spcPct val="0"/>
              </a:spcBef>
              <a:spcAft>
                <a:spcPct val="0"/>
              </a:spcAft>
              <a:defRPr kumimoji="1" sz="2400">
                <a:solidFill>
                  <a:schemeClr val="tx1"/>
                </a:solidFill>
                <a:latin typeface="Arial" charset="0"/>
                <a:ea typeface="宋体" charset="0"/>
              </a:defRPr>
            </a:lvl7pPr>
            <a:lvl8pPr marL="3429000" indent="-228600" defTabSz="762000" fontAlgn="base">
              <a:spcBef>
                <a:spcPct val="0"/>
              </a:spcBef>
              <a:spcAft>
                <a:spcPct val="0"/>
              </a:spcAft>
              <a:defRPr kumimoji="1" sz="2400">
                <a:solidFill>
                  <a:schemeClr val="tx1"/>
                </a:solidFill>
                <a:latin typeface="Arial" charset="0"/>
                <a:ea typeface="宋体" charset="0"/>
              </a:defRPr>
            </a:lvl8pPr>
            <a:lvl9pPr marL="3886200" indent="-228600" defTabSz="762000" fontAlgn="base">
              <a:spcBef>
                <a:spcPct val="0"/>
              </a:spcBef>
              <a:spcAft>
                <a:spcPct val="0"/>
              </a:spcAft>
              <a:defRPr kumimoji="1" sz="2400">
                <a:solidFill>
                  <a:schemeClr val="tx1"/>
                </a:solidFill>
                <a:latin typeface="Arial" charset="0"/>
                <a:ea typeface="宋体" charset="0"/>
              </a:defRPr>
            </a:lvl9pPr>
          </a:lstStyle>
          <a:p>
            <a:pPr eaLnBrk="1" hangingPunct="1">
              <a:defRPr/>
            </a:pPr>
            <a:fld id="{00E93E34-BC81-D641-8951-02C27D1DE994}" type="slidenum">
              <a:rPr lang="en-US" altLang="ja-JP" sz="1200" smtClean="0">
                <a:solidFill>
                  <a:schemeClr val="bg1">
                    <a:lumMod val="50000"/>
                  </a:schemeClr>
                </a:solidFill>
                <a:latin typeface="Times New Roman" charset="0"/>
                <a:ea typeface="MS PGothic" charset="-128"/>
              </a:rPr>
              <a:pPr eaLnBrk="1" hangingPunct="1">
                <a:defRPr/>
              </a:pPr>
              <a:t>‹#›</a:t>
            </a:fld>
            <a:endParaRPr lang="en-US" altLang="ja-JP" sz="1200" dirty="0">
              <a:solidFill>
                <a:schemeClr val="bg1">
                  <a:lumMod val="50000"/>
                </a:schemeClr>
              </a:solidFill>
              <a:latin typeface="Times New Roman" charset="0"/>
              <a:ea typeface="MS PGothic" charset="-128"/>
            </a:endParaRPr>
          </a:p>
        </p:txBody>
      </p:sp>
    </p:spTree>
  </p:cSld>
  <p:clrMap bg1="lt1" tx1="dk1" bg2="lt2" tx2="dk2" accent1="accent1" accent2="accent2" accent3="accent3" accent4="accent4" accent5="accent5" accent6="accent6" hlink="hlink" folHlink="folHlink"/>
  <p:sldLayoutIdLst>
    <p:sldLayoutId id="2147484281"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2" r:id="rId15"/>
    <p:sldLayoutId id="2147484283" r:id="rId16"/>
  </p:sldLayoutIdLst>
  <p:txStyles>
    <p:titleStyle>
      <a:lvl1pPr algn="ctr" rtl="0" eaLnBrk="0" fontAlgn="base" hangingPunct="0">
        <a:spcBef>
          <a:spcPct val="0"/>
        </a:spcBef>
        <a:spcAft>
          <a:spcPct val="0"/>
        </a:spcAft>
        <a:defRPr kumimoji="1" sz="3600">
          <a:solidFill>
            <a:schemeClr val="tx2"/>
          </a:solidFill>
          <a:latin typeface="+mj-lt"/>
          <a:ea typeface="+mj-ea"/>
          <a:cs typeface="宋体" charset="0"/>
        </a:defRPr>
      </a:lvl1pPr>
      <a:lvl2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2pPr>
      <a:lvl3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3pPr>
      <a:lvl4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4pPr>
      <a:lvl5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5pPr>
      <a:lvl6pPr marL="457200" algn="ctr" rtl="0" fontAlgn="base">
        <a:spcBef>
          <a:spcPct val="0"/>
        </a:spcBef>
        <a:spcAft>
          <a:spcPct val="0"/>
        </a:spcAft>
        <a:defRPr sz="4000">
          <a:solidFill>
            <a:schemeClr val="tx2"/>
          </a:solidFill>
          <a:latin typeface="Arial" charset="0"/>
          <a:ea typeface="宋体" pitchFamily="2" charset="-122"/>
        </a:defRPr>
      </a:lvl6pPr>
      <a:lvl7pPr marL="914400" algn="ctr" rtl="0" fontAlgn="base">
        <a:spcBef>
          <a:spcPct val="0"/>
        </a:spcBef>
        <a:spcAft>
          <a:spcPct val="0"/>
        </a:spcAft>
        <a:defRPr sz="4000">
          <a:solidFill>
            <a:schemeClr val="tx2"/>
          </a:solidFill>
          <a:latin typeface="Arial" charset="0"/>
          <a:ea typeface="宋体" pitchFamily="2" charset="-122"/>
        </a:defRPr>
      </a:lvl7pPr>
      <a:lvl8pPr marL="1371600" algn="ctr" rtl="0" fontAlgn="base">
        <a:spcBef>
          <a:spcPct val="0"/>
        </a:spcBef>
        <a:spcAft>
          <a:spcPct val="0"/>
        </a:spcAft>
        <a:defRPr sz="4000">
          <a:solidFill>
            <a:schemeClr val="tx2"/>
          </a:solidFill>
          <a:latin typeface="Arial" charset="0"/>
          <a:ea typeface="宋体" pitchFamily="2" charset="-122"/>
        </a:defRPr>
      </a:lvl8pPr>
      <a:lvl9pPr marL="1828800" algn="ctr"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emf"/><Relationship Id="rId7"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340.png"/><Relationship Id="rId3" Type="http://schemas.openxmlformats.org/officeDocument/2006/relationships/image" Target="../media/image50.png"/><Relationship Id="rId7" Type="http://schemas.openxmlformats.org/officeDocument/2006/relationships/image" Target="../media/image510.png"/><Relationship Id="rId12" Type="http://schemas.openxmlformats.org/officeDocument/2006/relationships/image" Target="../media/image7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800.png"/><Relationship Id="rId4" Type="http://schemas.openxmlformats.org/officeDocument/2006/relationships/image" Target="../media/image51.png"/><Relationship Id="rId9" Type="http://schemas.openxmlformats.org/officeDocument/2006/relationships/image" Target="../media/image700.png"/><Relationship Id="rId14" Type="http://schemas.openxmlformats.org/officeDocument/2006/relationships/image" Target="../media/image350.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emf"/><Relationship Id="rId7"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4.emf"/></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image" Target="../media/image11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410.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200.png"/></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THUDM/CogQA"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keg.cs.tsinghua.edu.cn/jietan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THUDM/CogQA" TargetMode="External"/><Relationship Id="rId4" Type="http://schemas.openxmlformats.org/officeDocument/2006/relationships/hyperlink" Target="https://keg.cs.tsinghua.edu.cn/cogd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8464" y="1808820"/>
            <a:ext cx="9649072" cy="2299965"/>
          </a:xfrm>
        </p:spPr>
        <p:txBody>
          <a:bodyPr/>
          <a:lstStyle/>
          <a:p>
            <a:pPr>
              <a:spcBef>
                <a:spcPts val="1200"/>
              </a:spcBef>
            </a:pPr>
            <a:r>
              <a:rPr lang="en-US" altLang="zh-CN" sz="4000" dirty="0">
                <a:solidFill>
                  <a:srgbClr val="C00000"/>
                </a:solidFill>
                <a:ea typeface="SimHei" charset="-122"/>
                <a:cs typeface="SimHei" charset="-122"/>
              </a:rPr>
              <a:t>Cognitive Graph </a:t>
            </a:r>
            <a:r>
              <a:rPr lang="en-US" altLang="zh-CN" sz="4000" dirty="0">
                <a:solidFill>
                  <a:schemeClr val="tx1"/>
                </a:solidFill>
                <a:ea typeface="SimHei" charset="-122"/>
                <a:cs typeface="SimHei" charset="-122"/>
              </a:rPr>
              <a:t>for Understanding, Reasoning, and Decision</a:t>
            </a:r>
            <a:endParaRPr lang="zh-CN" altLang="en-US" sz="4000" dirty="0">
              <a:solidFill>
                <a:schemeClr val="tx1"/>
              </a:solidFill>
              <a:ea typeface="SimHei" charset="-122"/>
              <a:cs typeface="SimHei" charset="-122"/>
            </a:endParaRPr>
          </a:p>
        </p:txBody>
      </p:sp>
      <p:sp>
        <p:nvSpPr>
          <p:cNvPr id="3" name="副标题 2"/>
          <p:cNvSpPr>
            <a:spLocks noGrp="1"/>
          </p:cNvSpPr>
          <p:nvPr>
            <p:ph type="subTitle" idx="1"/>
          </p:nvPr>
        </p:nvSpPr>
        <p:spPr>
          <a:xfrm>
            <a:off x="380492" y="4437112"/>
            <a:ext cx="9037004" cy="1728192"/>
          </a:xfrm>
        </p:spPr>
        <p:txBody>
          <a:bodyPr/>
          <a:lstStyle/>
          <a:p>
            <a:r>
              <a:rPr lang="en-US" altLang="zh-CN" sz="3600" dirty="0" err="1"/>
              <a:t>Jie</a:t>
            </a:r>
            <a:r>
              <a:rPr lang="en-US" altLang="zh-CN" sz="3600" dirty="0"/>
              <a:t> Tang</a:t>
            </a:r>
            <a:endParaRPr lang="en-US" altLang="zh-CN" sz="3600" baseline="30000" dirty="0"/>
          </a:p>
          <a:p>
            <a:r>
              <a:rPr lang="en-US" altLang="zh-CN" sz="2400" dirty="0"/>
              <a:t>Computer Science</a:t>
            </a:r>
          </a:p>
          <a:p>
            <a:r>
              <a:rPr lang="en-US" altLang="zh-CN" sz="2400" dirty="0"/>
              <a:t>Tsinghua University</a:t>
            </a:r>
          </a:p>
        </p:txBody>
      </p:sp>
      <p:sp>
        <p:nvSpPr>
          <p:cNvPr id="4" name="Rectangle 3"/>
          <p:cNvSpPr/>
          <p:nvPr/>
        </p:nvSpPr>
        <p:spPr>
          <a:xfrm>
            <a:off x="0" y="6408712"/>
            <a:ext cx="9906000" cy="4766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dirty="0">
                <a:solidFill>
                  <a:schemeClr val="tx1"/>
                </a:solidFill>
              </a:rPr>
              <a:t>The slides can </a:t>
            </a:r>
            <a:r>
              <a:rPr lang="en-US">
                <a:solidFill>
                  <a:schemeClr val="tx1"/>
                </a:solidFill>
              </a:rPr>
              <a:t>be downloaded at              </a:t>
            </a:r>
            <a:r>
              <a:rPr lang="en-US" dirty="0">
                <a:solidFill>
                  <a:schemeClr val="tx1"/>
                </a:solidFill>
                <a:hlinkClick r:id="rId3"/>
              </a:rPr>
              <a:t>http://keg.cs.tsinghua.edu.cn/jietang</a:t>
            </a:r>
            <a:endParaRPr lang="en-US" dirty="0">
              <a:solidFill>
                <a:schemeClr val="tx1"/>
              </a:solidFill>
            </a:endParaRPr>
          </a:p>
        </p:txBody>
      </p:sp>
    </p:spTree>
    <p:extLst>
      <p:ext uri="{BB962C8B-B14F-4D97-AF65-F5344CB8AC3E}">
        <p14:creationId xmlns:p14="http://schemas.microsoft.com/office/powerpoint/2010/main" val="260153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3" y="332656"/>
            <a:ext cx="9363075" cy="792162"/>
          </a:xfrm>
        </p:spPr>
        <p:txBody>
          <a:bodyPr/>
          <a:lstStyle/>
          <a:p>
            <a:r>
              <a:rPr lang="en-US" dirty="0">
                <a:solidFill>
                  <a:srgbClr val="C00000"/>
                </a:solidFill>
              </a:rPr>
              <a:t>Cognitive Graph</a:t>
            </a:r>
            <a:r>
              <a:rPr lang="en-US" dirty="0"/>
              <a:t>: Representation, Reasoning, and Decision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860" y="4179639"/>
            <a:ext cx="1783350" cy="174768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33" y="2134857"/>
            <a:ext cx="1632606" cy="1874776"/>
          </a:xfrm>
          <a:prstGeom prst="rect">
            <a:avLst/>
          </a:prstGeom>
        </p:spPr>
      </p:pic>
      <p:cxnSp>
        <p:nvCxnSpPr>
          <p:cNvPr id="15" name="Straight Arrow Connector 14"/>
          <p:cNvCxnSpPr/>
          <p:nvPr/>
        </p:nvCxnSpPr>
        <p:spPr>
          <a:xfrm>
            <a:off x="2803802" y="3156009"/>
            <a:ext cx="1516613" cy="277006"/>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690838" y="2472589"/>
            <a:ext cx="1329994" cy="404404"/>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7" name="Curved Up Arrow 56"/>
          <p:cNvSpPr/>
          <p:nvPr/>
        </p:nvSpPr>
        <p:spPr>
          <a:xfrm>
            <a:off x="2690839" y="5493071"/>
            <a:ext cx="2606727" cy="6002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415" y="2127870"/>
            <a:ext cx="5062090" cy="3753692"/>
          </a:xfrm>
          <a:prstGeom prst="rect">
            <a:avLst/>
          </a:prstGeom>
        </p:spPr>
      </p:pic>
      <p:cxnSp>
        <p:nvCxnSpPr>
          <p:cNvPr id="60" name="Straight Arrow Connector 59"/>
          <p:cNvCxnSpPr>
            <a:stCxn id="61" idx="1"/>
          </p:cNvCxnSpPr>
          <p:nvPr/>
        </p:nvCxnSpPr>
        <p:spPr>
          <a:xfrm flipH="1">
            <a:off x="2597459" y="4318210"/>
            <a:ext cx="1395481" cy="425657"/>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Left Brace 60"/>
          <p:cNvSpPr/>
          <p:nvPr/>
        </p:nvSpPr>
        <p:spPr>
          <a:xfrm>
            <a:off x="3992939" y="3224858"/>
            <a:ext cx="355370" cy="2186704"/>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43073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4992-372C-9E42-BAC0-61AF0A791F07}"/>
              </a:ext>
            </a:extLst>
          </p:cNvPr>
          <p:cNvSpPr>
            <a:spLocks noGrp="1"/>
          </p:cNvSpPr>
          <p:nvPr>
            <p:ph type="title"/>
          </p:nvPr>
        </p:nvSpPr>
        <p:spPr/>
        <p:txBody>
          <a:bodyPr/>
          <a:lstStyle/>
          <a:p>
            <a:r>
              <a:rPr lang="en-US" dirty="0"/>
              <a:t>Connecting to Cognitive Science</a:t>
            </a:r>
          </a:p>
        </p:txBody>
      </p:sp>
      <p:sp>
        <p:nvSpPr>
          <p:cNvPr id="6" name="Rectangle 5">
            <a:extLst>
              <a:ext uri="{FF2B5EF4-FFF2-40B4-BE49-F238E27FC236}">
                <a16:creationId xmlns:a16="http://schemas.microsoft.com/office/drawing/2014/main" id="{E585AE35-8153-E94F-BBE4-8FB6AC144D8B}"/>
              </a:ext>
            </a:extLst>
          </p:cNvPr>
          <p:cNvSpPr/>
          <p:nvPr/>
        </p:nvSpPr>
        <p:spPr>
          <a:xfrm>
            <a:off x="2828764" y="4847335"/>
            <a:ext cx="4212468"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Dual Process Theory</a:t>
            </a:r>
          </a:p>
        </p:txBody>
      </p:sp>
      <p:grpSp>
        <p:nvGrpSpPr>
          <p:cNvPr id="11" name="Group 10">
            <a:extLst>
              <a:ext uri="{FF2B5EF4-FFF2-40B4-BE49-F238E27FC236}">
                <a16:creationId xmlns:a16="http://schemas.microsoft.com/office/drawing/2014/main" id="{26687FC7-E883-C849-9E4B-30026363BC10}"/>
              </a:ext>
            </a:extLst>
          </p:cNvPr>
          <p:cNvGrpSpPr/>
          <p:nvPr/>
        </p:nvGrpSpPr>
        <p:grpSpPr>
          <a:xfrm>
            <a:off x="1496616" y="1556792"/>
            <a:ext cx="6402362" cy="3218534"/>
            <a:chOff x="1496616" y="1556792"/>
            <a:chExt cx="6402362" cy="3218534"/>
          </a:xfrm>
        </p:grpSpPr>
        <p:sp>
          <p:nvSpPr>
            <p:cNvPr id="4" name="Rounded Rectangle 3">
              <a:extLst>
                <a:ext uri="{FF2B5EF4-FFF2-40B4-BE49-F238E27FC236}">
                  <a16:creationId xmlns:a16="http://schemas.microsoft.com/office/drawing/2014/main" id="{8F1DE631-E228-9E48-A4B2-692FCC0ECCFC}"/>
                </a:ext>
              </a:extLst>
            </p:cNvPr>
            <p:cNvSpPr/>
            <p:nvPr/>
          </p:nvSpPr>
          <p:spPr>
            <a:xfrm>
              <a:off x="1496616" y="2327055"/>
              <a:ext cx="2664296" cy="1656184"/>
            </a:xfrm>
            <a:prstGeom prst="roundRect">
              <a:avLst/>
            </a:prstGeom>
            <a:solidFill>
              <a:srgbClr val="C7EEFE"/>
            </a:solidFill>
            <a:ln>
              <a:solidFill>
                <a:srgbClr val="34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C00000"/>
                  </a:solidFill>
                </a:rPr>
                <a:t>System 1</a:t>
              </a:r>
            </a:p>
            <a:p>
              <a:pPr algn="ctr"/>
              <a:r>
                <a:rPr lang="en-US" sz="3600" dirty="0">
                  <a:solidFill>
                    <a:schemeClr val="tx1"/>
                  </a:solidFill>
                </a:rPr>
                <a:t>Intuitive</a:t>
              </a:r>
            </a:p>
          </p:txBody>
        </p:sp>
        <p:sp>
          <p:nvSpPr>
            <p:cNvPr id="5" name="Rounded Rectangle 4">
              <a:extLst>
                <a:ext uri="{FF2B5EF4-FFF2-40B4-BE49-F238E27FC236}">
                  <a16:creationId xmlns:a16="http://schemas.microsoft.com/office/drawing/2014/main" id="{34195235-1B9A-C34E-8FC5-61BBD9DF7E2F}"/>
                </a:ext>
              </a:extLst>
            </p:cNvPr>
            <p:cNvSpPr/>
            <p:nvPr/>
          </p:nvSpPr>
          <p:spPr>
            <a:xfrm>
              <a:off x="5234682" y="2327055"/>
              <a:ext cx="2664296" cy="1656184"/>
            </a:xfrm>
            <a:prstGeom prst="roundRect">
              <a:avLst/>
            </a:prstGeom>
            <a:solidFill>
              <a:srgbClr val="C7EEFE"/>
            </a:solidFill>
            <a:ln>
              <a:solidFill>
                <a:srgbClr val="34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C00000"/>
                  </a:solidFill>
                </a:rPr>
                <a:t>System 2</a:t>
              </a:r>
            </a:p>
            <a:p>
              <a:pPr algn="ctr"/>
              <a:r>
                <a:rPr lang="en-US" sz="3600" dirty="0">
                  <a:solidFill>
                    <a:schemeClr val="tx1"/>
                  </a:solidFill>
                </a:rPr>
                <a:t>Analytic</a:t>
              </a:r>
            </a:p>
          </p:txBody>
        </p:sp>
        <p:sp>
          <p:nvSpPr>
            <p:cNvPr id="8" name="Arc 7">
              <a:extLst>
                <a:ext uri="{FF2B5EF4-FFF2-40B4-BE49-F238E27FC236}">
                  <a16:creationId xmlns:a16="http://schemas.microsoft.com/office/drawing/2014/main" id="{64FA8C55-4CC4-F440-B5C3-A317018C7795}"/>
                </a:ext>
              </a:extLst>
            </p:cNvPr>
            <p:cNvSpPr/>
            <p:nvPr/>
          </p:nvSpPr>
          <p:spPr>
            <a:xfrm>
              <a:off x="3080792" y="1556792"/>
              <a:ext cx="3168352" cy="1456705"/>
            </a:xfrm>
            <a:prstGeom prst="arc">
              <a:avLst>
                <a:gd name="adj1" fmla="val 10801702"/>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1D4575B3-05F6-2042-BFD4-AA1588B4E8EE}"/>
                </a:ext>
              </a:extLst>
            </p:cNvPr>
            <p:cNvSpPr/>
            <p:nvPr/>
          </p:nvSpPr>
          <p:spPr>
            <a:xfrm rot="10800000">
              <a:off x="3113621" y="3318621"/>
              <a:ext cx="3168352" cy="1456705"/>
            </a:xfrm>
            <a:prstGeom prst="arc">
              <a:avLst>
                <a:gd name="adj1" fmla="val 10801702"/>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 name="TextBox 9">
            <a:extLst>
              <a:ext uri="{FF2B5EF4-FFF2-40B4-BE49-F238E27FC236}">
                <a16:creationId xmlns:a16="http://schemas.microsoft.com/office/drawing/2014/main" id="{3BFE2E53-DF7F-5944-9AB3-6C8C612D1118}"/>
              </a:ext>
            </a:extLst>
          </p:cNvPr>
          <p:cNvSpPr txBox="1"/>
          <p:nvPr/>
        </p:nvSpPr>
        <p:spPr>
          <a:xfrm>
            <a:off x="0" y="6551766"/>
            <a:ext cx="9906000" cy="261610"/>
          </a:xfrm>
          <a:prstGeom prst="rect">
            <a:avLst/>
          </a:prstGeom>
          <a:noFill/>
        </p:spPr>
        <p:txBody>
          <a:bodyPr wrap="square" rtlCol="0">
            <a:spAutoFit/>
          </a:bodyPr>
          <a:lstStyle/>
          <a:p>
            <a:pPr marL="228600" indent="-228600">
              <a:buFont typeface="+mj-lt"/>
              <a:buAutoNum type="arabicPeriod"/>
            </a:pPr>
            <a:r>
              <a:rPr lang="en-US" altLang="zh-CN" sz="1100" dirty="0">
                <a:latin typeface="Century" charset="0"/>
                <a:ea typeface="Century" charset="0"/>
                <a:cs typeface="Century" charset="0"/>
              </a:rPr>
              <a:t>Jonathan St BT Evans. 1984. Heuristic and analytic processes in reasoning. British Journal of Psychology, 75(4):451–468.</a:t>
            </a:r>
          </a:p>
        </p:txBody>
      </p:sp>
    </p:spTree>
    <p:extLst>
      <p:ext uri="{BB962C8B-B14F-4D97-AF65-F5344CB8AC3E}">
        <p14:creationId xmlns:p14="http://schemas.microsoft.com/office/powerpoint/2010/main" val="2545113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Reasoning w/ Cognitive Graph</a:t>
            </a:r>
            <a:endParaRPr lang="en-US" dirty="0"/>
          </a:p>
        </p:txBody>
      </p:sp>
      <p:sp>
        <p:nvSpPr>
          <p:cNvPr id="3" name="Content Placeholder 2"/>
          <p:cNvSpPr>
            <a:spLocks noGrp="1"/>
          </p:cNvSpPr>
          <p:nvPr>
            <p:ph idx="1"/>
          </p:nvPr>
        </p:nvSpPr>
        <p:spPr>
          <a:xfrm>
            <a:off x="734897" y="1268760"/>
            <a:ext cx="8436219" cy="4463853"/>
          </a:xfrm>
        </p:spPr>
        <p:txBody>
          <a:bodyPr/>
          <a:lstStyle/>
          <a:p>
            <a:r>
              <a:rPr lang="en-US" altLang="zh-CN" dirty="0"/>
              <a:t>System</a:t>
            </a:r>
            <a:r>
              <a:rPr lang="zh-CN" altLang="en-US" dirty="0"/>
              <a:t> </a:t>
            </a:r>
            <a:r>
              <a:rPr lang="en-US" altLang="zh-CN" dirty="0"/>
              <a:t>1:</a:t>
            </a:r>
            <a:endParaRPr lang="en-US" dirty="0"/>
          </a:p>
          <a:p>
            <a:pPr lvl="1"/>
            <a:r>
              <a:rPr lang="en-US" altLang="zh-CN" dirty="0">
                <a:solidFill>
                  <a:srgbClr val="C00000"/>
                </a:solidFill>
              </a:rPr>
              <a:t>Knowledge expansion</a:t>
            </a:r>
            <a:r>
              <a:rPr lang="zh-CN" altLang="en-US" dirty="0"/>
              <a:t> </a:t>
            </a:r>
            <a:r>
              <a:rPr lang="en-US" altLang="zh-CN" dirty="0"/>
              <a:t>by</a:t>
            </a:r>
            <a:r>
              <a:rPr lang="zh-CN" altLang="en-US" dirty="0"/>
              <a:t> </a:t>
            </a:r>
            <a:r>
              <a:rPr lang="en-US" altLang="zh-CN" dirty="0"/>
              <a:t>association</a:t>
            </a:r>
            <a:r>
              <a:rPr lang="zh-CN" altLang="en-US" dirty="0">
                <a:solidFill>
                  <a:srgbClr val="FF0000"/>
                </a:solidFill>
              </a:rPr>
              <a:t> </a:t>
            </a:r>
            <a:r>
              <a:rPr lang="en-US" altLang="zh-CN" dirty="0"/>
              <a:t>in</a:t>
            </a:r>
            <a:r>
              <a:rPr lang="zh-CN" altLang="en-US" dirty="0"/>
              <a:t> </a:t>
            </a:r>
            <a:r>
              <a:rPr lang="en-US" altLang="zh-CN" dirty="0"/>
              <a:t>text</a:t>
            </a:r>
            <a:r>
              <a:rPr lang="zh-CN" altLang="en-US" dirty="0"/>
              <a:t> </a:t>
            </a:r>
            <a:r>
              <a:rPr lang="en-US" altLang="zh-CN" dirty="0"/>
              <a:t>when</a:t>
            </a:r>
            <a:r>
              <a:rPr lang="zh-CN" altLang="en-US" dirty="0"/>
              <a:t> </a:t>
            </a:r>
            <a:r>
              <a:rPr lang="en-US" altLang="zh-CN" dirty="0"/>
              <a:t>reading</a:t>
            </a:r>
          </a:p>
          <a:p>
            <a:pPr lvl="1"/>
            <a:endParaRPr lang="en-US" altLang="zh-CN" dirty="0"/>
          </a:p>
          <a:p>
            <a:r>
              <a:rPr lang="en-US" altLang="zh-CN" dirty="0"/>
              <a:t>System</a:t>
            </a:r>
            <a:r>
              <a:rPr lang="zh-CN" altLang="en-US" dirty="0"/>
              <a:t> </a:t>
            </a:r>
            <a:r>
              <a:rPr lang="en-US" altLang="zh-CN" dirty="0"/>
              <a:t>2:</a:t>
            </a:r>
          </a:p>
          <a:p>
            <a:pPr lvl="1"/>
            <a:r>
              <a:rPr lang="en-US" altLang="zh-CN" dirty="0">
                <a:solidFill>
                  <a:srgbClr val="C00000"/>
                </a:solidFill>
              </a:rPr>
              <a:t>Decision making</a:t>
            </a:r>
            <a:r>
              <a:rPr lang="en-US" altLang="zh-CN" dirty="0"/>
              <a:t> w/ all the information</a:t>
            </a:r>
          </a:p>
          <a:p>
            <a:endParaRPr lang="en-US" dirty="0"/>
          </a:p>
        </p:txBody>
      </p:sp>
      <p:grpSp>
        <p:nvGrpSpPr>
          <p:cNvPr id="4" name="Group 3">
            <a:extLst>
              <a:ext uri="{FF2B5EF4-FFF2-40B4-BE49-F238E27FC236}">
                <a16:creationId xmlns:a16="http://schemas.microsoft.com/office/drawing/2014/main" id="{98133EF9-8C84-9740-95F8-464664FFF5A0}"/>
              </a:ext>
            </a:extLst>
          </p:cNvPr>
          <p:cNvGrpSpPr>
            <a:grpSpLocks noChangeAspect="1"/>
          </p:cNvGrpSpPr>
          <p:nvPr/>
        </p:nvGrpSpPr>
        <p:grpSpPr>
          <a:xfrm>
            <a:off x="5748194" y="4725144"/>
            <a:ext cx="3734960" cy="1877603"/>
            <a:chOff x="1496616" y="1556792"/>
            <a:chExt cx="6402362" cy="3218534"/>
          </a:xfrm>
        </p:grpSpPr>
        <p:sp>
          <p:nvSpPr>
            <p:cNvPr id="5" name="Rounded Rectangle 4">
              <a:extLst>
                <a:ext uri="{FF2B5EF4-FFF2-40B4-BE49-F238E27FC236}">
                  <a16:creationId xmlns:a16="http://schemas.microsoft.com/office/drawing/2014/main" id="{AE63726F-6410-5A4A-B98A-E631C37FAF23}"/>
                </a:ext>
              </a:extLst>
            </p:cNvPr>
            <p:cNvSpPr/>
            <p:nvPr/>
          </p:nvSpPr>
          <p:spPr>
            <a:xfrm>
              <a:off x="1496616" y="2327055"/>
              <a:ext cx="2664296" cy="1656184"/>
            </a:xfrm>
            <a:prstGeom prst="roundRect">
              <a:avLst/>
            </a:prstGeom>
            <a:solidFill>
              <a:srgbClr val="C7EEFE"/>
            </a:solidFill>
            <a:ln>
              <a:solidFill>
                <a:srgbClr val="34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1</a:t>
              </a:r>
            </a:p>
            <a:p>
              <a:pPr algn="ctr"/>
              <a:r>
                <a:rPr lang="en-US" dirty="0">
                  <a:solidFill>
                    <a:schemeClr val="tx1"/>
                  </a:solidFill>
                </a:rPr>
                <a:t>Intuitive</a:t>
              </a:r>
            </a:p>
          </p:txBody>
        </p:sp>
        <p:sp>
          <p:nvSpPr>
            <p:cNvPr id="6" name="Rounded Rectangle 5">
              <a:extLst>
                <a:ext uri="{FF2B5EF4-FFF2-40B4-BE49-F238E27FC236}">
                  <a16:creationId xmlns:a16="http://schemas.microsoft.com/office/drawing/2014/main" id="{F77B7F61-D018-B24A-A283-C5208323565E}"/>
                </a:ext>
              </a:extLst>
            </p:cNvPr>
            <p:cNvSpPr/>
            <p:nvPr/>
          </p:nvSpPr>
          <p:spPr>
            <a:xfrm>
              <a:off x="5234682" y="2327055"/>
              <a:ext cx="2664296" cy="1656184"/>
            </a:xfrm>
            <a:prstGeom prst="roundRect">
              <a:avLst/>
            </a:prstGeom>
            <a:solidFill>
              <a:srgbClr val="C7EEFE"/>
            </a:solidFill>
            <a:ln>
              <a:solidFill>
                <a:srgbClr val="34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2</a:t>
              </a:r>
            </a:p>
            <a:p>
              <a:pPr algn="ctr"/>
              <a:r>
                <a:rPr lang="en-US" dirty="0">
                  <a:solidFill>
                    <a:schemeClr val="tx1"/>
                  </a:solidFill>
                </a:rPr>
                <a:t>Analytic</a:t>
              </a:r>
            </a:p>
          </p:txBody>
        </p:sp>
        <p:sp>
          <p:nvSpPr>
            <p:cNvPr id="7" name="Arc 6">
              <a:extLst>
                <a:ext uri="{FF2B5EF4-FFF2-40B4-BE49-F238E27FC236}">
                  <a16:creationId xmlns:a16="http://schemas.microsoft.com/office/drawing/2014/main" id="{A9C9A15F-49D6-C040-B360-D3606BAB8222}"/>
                </a:ext>
              </a:extLst>
            </p:cNvPr>
            <p:cNvSpPr/>
            <p:nvPr/>
          </p:nvSpPr>
          <p:spPr>
            <a:xfrm>
              <a:off x="3080792" y="1556792"/>
              <a:ext cx="3168352" cy="1456705"/>
            </a:xfrm>
            <a:prstGeom prst="arc">
              <a:avLst>
                <a:gd name="adj1" fmla="val 10801702"/>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8" name="Arc 7">
              <a:extLst>
                <a:ext uri="{FF2B5EF4-FFF2-40B4-BE49-F238E27FC236}">
                  <a16:creationId xmlns:a16="http://schemas.microsoft.com/office/drawing/2014/main" id="{342C3A45-D68E-EC41-878D-841F04EC00F6}"/>
                </a:ext>
              </a:extLst>
            </p:cNvPr>
            <p:cNvSpPr/>
            <p:nvPr/>
          </p:nvSpPr>
          <p:spPr>
            <a:xfrm rot="10800000">
              <a:off x="3113621" y="3318621"/>
              <a:ext cx="3168352" cy="1456705"/>
            </a:xfrm>
            <a:prstGeom prst="arc">
              <a:avLst>
                <a:gd name="adj1" fmla="val 10801702"/>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4108304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CogQA</a:t>
            </a:r>
            <a:r>
              <a:rPr lang="en-US" altLang="zh-CN" dirty="0"/>
              <a:t>: Cognitive Graph for QA</a:t>
            </a:r>
            <a:endParaRPr lang="en-US" dirty="0"/>
          </a:p>
        </p:txBody>
      </p:sp>
      <p:sp>
        <p:nvSpPr>
          <p:cNvPr id="5" name="Content Placeholder 4"/>
          <p:cNvSpPr>
            <a:spLocks noGrp="1"/>
          </p:cNvSpPr>
          <p:nvPr>
            <p:ph idx="1"/>
          </p:nvPr>
        </p:nvSpPr>
        <p:spPr>
          <a:xfrm>
            <a:off x="631588" y="956462"/>
            <a:ext cx="9002950" cy="2904586"/>
          </a:xfrm>
        </p:spPr>
        <p:txBody>
          <a:bodyPr/>
          <a:lstStyle/>
          <a:p>
            <a:r>
              <a:rPr lang="en-US" altLang="zh-CN" sz="2400" dirty="0"/>
              <a:t>An</a:t>
            </a:r>
            <a:r>
              <a:rPr lang="zh-CN" altLang="en-US" sz="2400" dirty="0"/>
              <a:t> </a:t>
            </a:r>
            <a:r>
              <a:rPr lang="en-US" altLang="zh-CN" sz="2400" dirty="0">
                <a:solidFill>
                  <a:srgbClr val="C00000"/>
                </a:solidFill>
              </a:rPr>
              <a:t>iterative</a:t>
            </a:r>
            <a:r>
              <a:rPr lang="zh-CN" altLang="en-US" sz="2400" dirty="0">
                <a:solidFill>
                  <a:srgbClr val="FF0000"/>
                </a:solidFill>
              </a:rPr>
              <a:t> </a:t>
            </a:r>
            <a:r>
              <a:rPr lang="en-US" altLang="zh-CN" sz="2400" dirty="0"/>
              <a:t>framework</a:t>
            </a:r>
            <a:r>
              <a:rPr lang="zh-CN" altLang="en-US" sz="2400" dirty="0"/>
              <a:t> </a:t>
            </a:r>
            <a:r>
              <a:rPr lang="en-US" altLang="zh-CN" sz="2400" dirty="0"/>
              <a:t>corresponding</a:t>
            </a:r>
            <a:r>
              <a:rPr lang="zh-CN" altLang="en-US" sz="2400" dirty="0"/>
              <a:t> </a:t>
            </a:r>
            <a:r>
              <a:rPr lang="en-US" altLang="zh-CN" sz="2400" dirty="0"/>
              <a:t>to</a:t>
            </a:r>
            <a:r>
              <a:rPr lang="zh-CN" altLang="en-US" sz="2400" dirty="0"/>
              <a:t> </a:t>
            </a:r>
            <a:r>
              <a:rPr lang="en-US" altLang="zh-CN" sz="2400" dirty="0"/>
              <a:t>dual</a:t>
            </a:r>
            <a:r>
              <a:rPr lang="zh-CN" altLang="en-US" sz="2400" dirty="0"/>
              <a:t> </a:t>
            </a:r>
            <a:r>
              <a:rPr lang="en-US" altLang="zh-CN" sz="2400" dirty="0"/>
              <a:t>process</a:t>
            </a:r>
            <a:r>
              <a:rPr lang="zh-CN" altLang="en-US" sz="2400" dirty="0"/>
              <a:t> </a:t>
            </a:r>
            <a:r>
              <a:rPr lang="en-US" altLang="zh-CN" sz="2400" dirty="0"/>
              <a:t>theory</a:t>
            </a:r>
          </a:p>
          <a:p>
            <a:r>
              <a:rPr lang="en-US" altLang="zh-CN" sz="2400" dirty="0"/>
              <a:t>System</a:t>
            </a:r>
            <a:r>
              <a:rPr lang="zh-CN" altLang="en-US" sz="2400" dirty="0"/>
              <a:t> </a:t>
            </a:r>
            <a:r>
              <a:rPr lang="en-US" altLang="zh-CN" sz="2400" dirty="0"/>
              <a:t>1</a:t>
            </a:r>
          </a:p>
          <a:p>
            <a:pPr lvl="1"/>
            <a:r>
              <a:rPr lang="en-US" altLang="zh-CN" sz="2400" dirty="0">
                <a:solidFill>
                  <a:srgbClr val="C00000"/>
                </a:solidFill>
              </a:rPr>
              <a:t>extract</a:t>
            </a:r>
            <a:r>
              <a:rPr lang="zh-CN" altLang="en-US" sz="2400" dirty="0">
                <a:solidFill>
                  <a:srgbClr val="FF0000"/>
                </a:solidFill>
              </a:rPr>
              <a:t> </a:t>
            </a:r>
            <a:r>
              <a:rPr lang="en-US" altLang="zh-CN" sz="2400" dirty="0"/>
              <a:t>entities</a:t>
            </a:r>
            <a:r>
              <a:rPr lang="zh-CN" altLang="en-US" sz="2400" dirty="0"/>
              <a:t> </a:t>
            </a:r>
            <a:r>
              <a:rPr lang="en-US" altLang="zh-CN" sz="2400" dirty="0"/>
              <a:t>to</a:t>
            </a:r>
            <a:r>
              <a:rPr lang="zh-CN" altLang="en-US" sz="2400" dirty="0"/>
              <a:t> </a:t>
            </a:r>
            <a:r>
              <a:rPr lang="en-US" altLang="zh-CN" sz="2400" dirty="0"/>
              <a:t>build</a:t>
            </a:r>
            <a:r>
              <a:rPr lang="zh-CN" altLang="en-US" sz="2400" dirty="0"/>
              <a:t> </a:t>
            </a:r>
            <a:r>
              <a:rPr lang="en-US" altLang="zh-CN" sz="2400" dirty="0"/>
              <a:t>the</a:t>
            </a:r>
            <a:r>
              <a:rPr lang="zh-CN" altLang="en-US" sz="2400" dirty="0"/>
              <a:t> </a:t>
            </a:r>
            <a:r>
              <a:rPr lang="en-US" altLang="zh-CN" sz="2400" dirty="0"/>
              <a:t>cognitive</a:t>
            </a:r>
            <a:r>
              <a:rPr lang="zh-CN" altLang="en-US" sz="2400" dirty="0"/>
              <a:t> </a:t>
            </a:r>
            <a:r>
              <a:rPr lang="en-US" altLang="zh-CN" sz="2400" dirty="0"/>
              <a:t>graph</a:t>
            </a:r>
          </a:p>
          <a:p>
            <a:pPr lvl="1"/>
            <a:r>
              <a:rPr lang="en-US" altLang="zh-CN" sz="2400" dirty="0"/>
              <a:t>generate</a:t>
            </a:r>
            <a:r>
              <a:rPr lang="zh-CN" altLang="en-US" sz="2400" dirty="0"/>
              <a:t> </a:t>
            </a:r>
            <a:r>
              <a:rPr lang="en-US" altLang="zh-CN" sz="2400" dirty="0">
                <a:solidFill>
                  <a:srgbClr val="C00000"/>
                </a:solidFill>
              </a:rPr>
              <a:t>semantic</a:t>
            </a:r>
            <a:r>
              <a:rPr lang="zh-CN" altLang="en-US" sz="2400" dirty="0">
                <a:solidFill>
                  <a:srgbClr val="C00000"/>
                </a:solidFill>
              </a:rPr>
              <a:t> </a:t>
            </a:r>
            <a:r>
              <a:rPr lang="en-US" altLang="zh-CN" sz="2400" dirty="0">
                <a:solidFill>
                  <a:srgbClr val="C00000"/>
                </a:solidFill>
              </a:rPr>
              <a:t>vectors</a:t>
            </a:r>
            <a:r>
              <a:rPr lang="zh-CN" altLang="en-US" sz="2400" dirty="0">
                <a:solidFill>
                  <a:srgbClr val="C00000"/>
                </a:solidFill>
              </a:rPr>
              <a:t> </a:t>
            </a:r>
            <a:r>
              <a:rPr lang="en-US" altLang="zh-CN" sz="2400" dirty="0"/>
              <a:t>for</a:t>
            </a:r>
            <a:r>
              <a:rPr lang="zh-CN" altLang="en-US" sz="2400" dirty="0"/>
              <a:t> </a:t>
            </a:r>
            <a:r>
              <a:rPr lang="en-US" altLang="zh-CN" sz="2400" dirty="0"/>
              <a:t>each</a:t>
            </a:r>
            <a:r>
              <a:rPr lang="zh-CN" altLang="en-US" sz="2400" dirty="0"/>
              <a:t> </a:t>
            </a:r>
            <a:r>
              <a:rPr lang="en-US" altLang="zh-CN" sz="2400" dirty="0"/>
              <a:t>node</a:t>
            </a:r>
          </a:p>
          <a:p>
            <a:r>
              <a:rPr lang="en-US" altLang="zh-CN" sz="2400" dirty="0"/>
              <a:t>System</a:t>
            </a:r>
            <a:r>
              <a:rPr lang="zh-CN" altLang="en-US" sz="2400" dirty="0"/>
              <a:t> </a:t>
            </a:r>
            <a:r>
              <a:rPr lang="en-US" altLang="zh-CN" sz="2400" dirty="0"/>
              <a:t>2</a:t>
            </a:r>
          </a:p>
          <a:p>
            <a:pPr lvl="1"/>
            <a:r>
              <a:rPr lang="en-US" altLang="zh-CN" sz="2400" dirty="0"/>
              <a:t>Do</a:t>
            </a:r>
            <a:r>
              <a:rPr lang="zh-CN" altLang="en-US" sz="2400" dirty="0"/>
              <a:t> </a:t>
            </a:r>
            <a:r>
              <a:rPr lang="en-US" altLang="zh-CN" sz="2400" dirty="0">
                <a:solidFill>
                  <a:srgbClr val="C00000"/>
                </a:solidFill>
              </a:rPr>
              <a:t>reasoning</a:t>
            </a:r>
            <a:r>
              <a:rPr lang="zh-CN" altLang="en-US" sz="2400" dirty="0">
                <a:solidFill>
                  <a:srgbClr val="FF0000"/>
                </a:solidFill>
              </a:rPr>
              <a:t> </a:t>
            </a:r>
            <a:r>
              <a:rPr lang="en-US" altLang="zh-CN" sz="2400" dirty="0"/>
              <a:t>based</a:t>
            </a:r>
            <a:r>
              <a:rPr lang="zh-CN" altLang="en-US" sz="2400" dirty="0"/>
              <a:t> </a:t>
            </a:r>
            <a:r>
              <a:rPr lang="en-US" altLang="zh-CN" sz="2400" dirty="0"/>
              <a:t>on</a:t>
            </a:r>
            <a:r>
              <a:rPr lang="zh-CN" altLang="en-US" sz="2400" dirty="0"/>
              <a:t> </a:t>
            </a:r>
            <a:r>
              <a:rPr lang="en-US" altLang="zh-CN" sz="2400" dirty="0"/>
              <a:t>semantic</a:t>
            </a:r>
            <a:r>
              <a:rPr lang="zh-CN" altLang="en-US" sz="2400" dirty="0"/>
              <a:t> </a:t>
            </a:r>
            <a:r>
              <a:rPr lang="en-US" altLang="zh-CN" sz="2400" dirty="0"/>
              <a:t>vectors</a:t>
            </a:r>
            <a:r>
              <a:rPr lang="zh-CN" altLang="en-US" sz="2400" dirty="0"/>
              <a:t> </a:t>
            </a:r>
            <a:r>
              <a:rPr lang="en-US" altLang="zh-CN" sz="2400" dirty="0"/>
              <a:t>and</a:t>
            </a:r>
            <a:r>
              <a:rPr lang="zh-CN" altLang="en-US" sz="2400" dirty="0"/>
              <a:t> </a:t>
            </a:r>
            <a:r>
              <a:rPr lang="en-US" altLang="zh-CN" sz="2400" dirty="0"/>
              <a:t>graph</a:t>
            </a:r>
          </a:p>
          <a:p>
            <a:pPr lvl="1"/>
            <a:r>
              <a:rPr lang="en-US" altLang="zh-CN" sz="2400" dirty="0"/>
              <a:t>Feed</a:t>
            </a:r>
            <a:r>
              <a:rPr lang="zh-CN" altLang="en-US" sz="2400" dirty="0"/>
              <a:t> </a:t>
            </a:r>
            <a:r>
              <a:rPr lang="en-US" altLang="zh-CN" sz="2400" dirty="0">
                <a:solidFill>
                  <a:srgbClr val="C00000"/>
                </a:solidFill>
              </a:rPr>
              <a:t>clues</a:t>
            </a:r>
            <a:r>
              <a:rPr lang="zh-CN" altLang="en-US" sz="2400" dirty="0">
                <a:solidFill>
                  <a:srgbClr val="FF0000"/>
                </a:solidFill>
              </a:rPr>
              <a:t> </a:t>
            </a:r>
            <a:r>
              <a:rPr lang="en-US" altLang="zh-CN" sz="2400" dirty="0"/>
              <a:t>to</a:t>
            </a:r>
            <a:r>
              <a:rPr lang="zh-CN" altLang="en-US" sz="2400" dirty="0"/>
              <a:t> </a:t>
            </a:r>
            <a:r>
              <a:rPr lang="en-US" altLang="zh-CN" sz="2400" dirty="0"/>
              <a:t>System</a:t>
            </a:r>
            <a:r>
              <a:rPr lang="zh-CN" altLang="en-US" sz="2400" dirty="0"/>
              <a:t> </a:t>
            </a:r>
            <a:r>
              <a:rPr lang="en-US" altLang="zh-CN" sz="2400" dirty="0"/>
              <a:t>1</a:t>
            </a:r>
            <a:r>
              <a:rPr lang="zh-CN" altLang="en-US" sz="2400" dirty="0"/>
              <a:t> </a:t>
            </a:r>
            <a:r>
              <a:rPr lang="en-US" altLang="zh-CN" sz="2400" dirty="0"/>
              <a:t>to</a:t>
            </a:r>
            <a:r>
              <a:rPr lang="zh-CN" altLang="en-US" sz="2400" dirty="0"/>
              <a:t> </a:t>
            </a:r>
            <a:r>
              <a:rPr lang="en-US" altLang="zh-CN" sz="2400" dirty="0"/>
              <a:t>extract</a:t>
            </a:r>
            <a:r>
              <a:rPr lang="zh-CN" altLang="en-US" sz="2400" dirty="0"/>
              <a:t> </a:t>
            </a:r>
            <a:r>
              <a:rPr lang="en-US" altLang="zh-CN" sz="2400" dirty="0"/>
              <a:t>next-hop</a:t>
            </a:r>
            <a:r>
              <a:rPr lang="zh-CN" altLang="en-US" sz="2400" dirty="0"/>
              <a:t> </a:t>
            </a:r>
            <a:r>
              <a:rPr lang="en-US" altLang="zh-CN" sz="2400" dirty="0"/>
              <a:t>entities</a:t>
            </a:r>
          </a:p>
        </p:txBody>
      </p:sp>
      <p:sp>
        <p:nvSpPr>
          <p:cNvPr id="7" name="TextBox 6"/>
          <p:cNvSpPr txBox="1"/>
          <p:nvPr/>
        </p:nvSpPr>
        <p:spPr>
          <a:xfrm>
            <a:off x="5710022" y="4191954"/>
            <a:ext cx="1107996" cy="369332"/>
          </a:xfrm>
          <a:prstGeom prst="rect">
            <a:avLst/>
          </a:prstGeom>
          <a:noFill/>
          <a:ln>
            <a:solidFill>
              <a:schemeClr val="tx1"/>
            </a:solidFill>
          </a:ln>
        </p:spPr>
        <p:txBody>
          <a:bodyPr wrap="none" rtlCol="0">
            <a:spAutoFit/>
          </a:bodyPr>
          <a:lstStyle/>
          <a:p>
            <a:r>
              <a:rPr lang="en-US" altLang="zh-CN" dirty="0"/>
              <a:t>Question</a:t>
            </a:r>
            <a:endParaRPr lang="en-US" dirty="0"/>
          </a:p>
        </p:txBody>
      </p:sp>
      <p:sp>
        <p:nvSpPr>
          <p:cNvPr id="8" name="TextBox 7"/>
          <p:cNvSpPr txBox="1"/>
          <p:nvPr/>
        </p:nvSpPr>
        <p:spPr>
          <a:xfrm>
            <a:off x="4652682" y="4705641"/>
            <a:ext cx="1402948" cy="369332"/>
          </a:xfrm>
          <a:prstGeom prst="rect">
            <a:avLst/>
          </a:prstGeom>
          <a:noFill/>
          <a:ln>
            <a:solidFill>
              <a:schemeClr val="tx1"/>
            </a:solidFill>
          </a:ln>
        </p:spPr>
        <p:txBody>
          <a:bodyPr wrap="none" rtlCol="0">
            <a:spAutoFit/>
          </a:bodyPr>
          <a:lstStyle/>
          <a:p>
            <a:r>
              <a:rPr lang="en-US" altLang="zh-CN" dirty="0"/>
              <a:t>Quality</a:t>
            </a:r>
            <a:r>
              <a:rPr lang="zh-CN" altLang="en-US" dirty="0"/>
              <a:t> </a:t>
            </a:r>
            <a:r>
              <a:rPr lang="en-US" altLang="zh-CN" dirty="0"/>
              <a:t>café</a:t>
            </a:r>
            <a:endParaRPr lang="en-US" dirty="0"/>
          </a:p>
        </p:txBody>
      </p:sp>
      <p:sp>
        <p:nvSpPr>
          <p:cNvPr id="9" name="TextBox 8"/>
          <p:cNvSpPr txBox="1"/>
          <p:nvPr/>
        </p:nvSpPr>
        <p:spPr>
          <a:xfrm>
            <a:off x="4726987" y="6010871"/>
            <a:ext cx="1480149" cy="369332"/>
          </a:xfrm>
          <a:prstGeom prst="rect">
            <a:avLst/>
          </a:prstGeom>
          <a:noFill/>
          <a:ln>
            <a:solidFill>
              <a:schemeClr val="tx1"/>
            </a:solidFill>
          </a:ln>
        </p:spPr>
        <p:txBody>
          <a:bodyPr wrap="none" rtlCol="0">
            <a:spAutoFit/>
          </a:bodyPr>
          <a:lstStyle/>
          <a:p>
            <a:r>
              <a:rPr lang="en-US" altLang="zh-CN" dirty="0"/>
              <a:t>Todd</a:t>
            </a:r>
            <a:r>
              <a:rPr lang="zh-CN" altLang="en-US" dirty="0"/>
              <a:t> </a:t>
            </a:r>
            <a:r>
              <a:rPr lang="en-US" altLang="zh-CN" dirty="0"/>
              <a:t>Phillips</a:t>
            </a:r>
            <a:endParaRPr lang="en-US" dirty="0"/>
          </a:p>
        </p:txBody>
      </p:sp>
      <p:sp>
        <p:nvSpPr>
          <p:cNvPr id="10" name="TextBox 9"/>
          <p:cNvSpPr txBox="1"/>
          <p:nvPr/>
        </p:nvSpPr>
        <p:spPr>
          <a:xfrm>
            <a:off x="6055630" y="5265923"/>
            <a:ext cx="2236510" cy="369332"/>
          </a:xfrm>
          <a:prstGeom prst="rect">
            <a:avLst/>
          </a:prstGeom>
          <a:noFill/>
          <a:ln>
            <a:solidFill>
              <a:schemeClr val="tx1"/>
            </a:solidFill>
          </a:ln>
        </p:spPr>
        <p:txBody>
          <a:bodyPr wrap="none" rtlCol="0">
            <a:spAutoFit/>
          </a:bodyPr>
          <a:lstStyle/>
          <a:p>
            <a:r>
              <a:rPr lang="en-US" altLang="zh-CN" dirty="0">
                <a:solidFill>
                  <a:srgbClr val="0070C0"/>
                </a:solidFill>
              </a:rPr>
              <a:t>Gone</a:t>
            </a:r>
            <a:r>
              <a:rPr lang="zh-CN" altLang="en-US" dirty="0">
                <a:solidFill>
                  <a:srgbClr val="0070C0"/>
                </a:solidFill>
              </a:rPr>
              <a:t> </a:t>
            </a:r>
            <a:r>
              <a:rPr lang="en-US" altLang="zh-CN" dirty="0">
                <a:solidFill>
                  <a:srgbClr val="0070C0"/>
                </a:solidFill>
              </a:rPr>
              <a:t>in</a:t>
            </a:r>
            <a:r>
              <a:rPr lang="zh-CN" altLang="en-US" dirty="0">
                <a:solidFill>
                  <a:srgbClr val="0070C0"/>
                </a:solidFill>
              </a:rPr>
              <a:t> </a:t>
            </a:r>
            <a:r>
              <a:rPr lang="en-US" altLang="zh-CN" dirty="0">
                <a:solidFill>
                  <a:srgbClr val="0070C0"/>
                </a:solidFill>
              </a:rPr>
              <a:t>60</a:t>
            </a:r>
            <a:r>
              <a:rPr lang="zh-CN" altLang="en-US" dirty="0">
                <a:solidFill>
                  <a:srgbClr val="0070C0"/>
                </a:solidFill>
              </a:rPr>
              <a:t> </a:t>
            </a:r>
            <a:r>
              <a:rPr lang="en-US" altLang="zh-CN" dirty="0">
                <a:solidFill>
                  <a:srgbClr val="0070C0"/>
                </a:solidFill>
              </a:rPr>
              <a:t>seconds</a:t>
            </a:r>
            <a:endParaRPr lang="en-US" dirty="0">
              <a:solidFill>
                <a:srgbClr val="0070C0"/>
              </a:solidFill>
            </a:endParaRPr>
          </a:p>
        </p:txBody>
      </p:sp>
      <p:sp>
        <p:nvSpPr>
          <p:cNvPr id="11" name="TextBox 10"/>
          <p:cNvSpPr txBox="1"/>
          <p:nvPr/>
        </p:nvSpPr>
        <p:spPr>
          <a:xfrm>
            <a:off x="4652682" y="5371301"/>
            <a:ext cx="1274708" cy="369332"/>
          </a:xfrm>
          <a:prstGeom prst="rect">
            <a:avLst/>
          </a:prstGeom>
          <a:noFill/>
          <a:ln>
            <a:solidFill>
              <a:schemeClr val="tx1"/>
            </a:solidFill>
          </a:ln>
        </p:spPr>
        <p:txBody>
          <a:bodyPr wrap="none" rtlCol="0">
            <a:spAutoFit/>
          </a:bodyPr>
          <a:lstStyle/>
          <a:p>
            <a:r>
              <a:rPr lang="en-US" altLang="zh-CN" dirty="0">
                <a:solidFill>
                  <a:srgbClr val="FF0000"/>
                </a:solidFill>
              </a:rPr>
              <a:t>Old</a:t>
            </a:r>
            <a:r>
              <a:rPr lang="zh-CN" altLang="en-US" dirty="0">
                <a:solidFill>
                  <a:srgbClr val="FF0000"/>
                </a:solidFill>
              </a:rPr>
              <a:t> </a:t>
            </a:r>
            <a:r>
              <a:rPr lang="en-US" altLang="zh-CN" dirty="0">
                <a:solidFill>
                  <a:srgbClr val="FF0000"/>
                </a:solidFill>
              </a:rPr>
              <a:t>school</a:t>
            </a:r>
            <a:endParaRPr lang="en-US" dirty="0">
              <a:solidFill>
                <a:srgbClr val="FF0000"/>
              </a:solidFill>
            </a:endParaRPr>
          </a:p>
        </p:txBody>
      </p:sp>
      <p:sp>
        <p:nvSpPr>
          <p:cNvPr id="12" name="TextBox 11"/>
          <p:cNvSpPr txBox="1"/>
          <p:nvPr/>
        </p:nvSpPr>
        <p:spPr>
          <a:xfrm>
            <a:off x="6582673" y="4705641"/>
            <a:ext cx="1441548" cy="369332"/>
          </a:xfrm>
          <a:prstGeom prst="rect">
            <a:avLst/>
          </a:prstGeom>
          <a:noFill/>
          <a:ln>
            <a:solidFill>
              <a:schemeClr val="tx1"/>
            </a:solidFill>
          </a:ln>
        </p:spPr>
        <p:txBody>
          <a:bodyPr wrap="none" rtlCol="0">
            <a:spAutoFit/>
          </a:bodyPr>
          <a:lstStyle/>
          <a:p>
            <a:r>
              <a:rPr lang="en-US" altLang="zh-CN" dirty="0"/>
              <a:t>Los</a:t>
            </a:r>
            <a:r>
              <a:rPr lang="zh-CN" altLang="en-US" dirty="0"/>
              <a:t> </a:t>
            </a:r>
            <a:r>
              <a:rPr lang="en-US" altLang="zh-CN" dirty="0"/>
              <a:t>Angeles</a:t>
            </a:r>
            <a:endParaRPr lang="en-US" dirty="0"/>
          </a:p>
        </p:txBody>
      </p:sp>
      <p:sp>
        <p:nvSpPr>
          <p:cNvPr id="13" name="TextBox 12"/>
          <p:cNvSpPr txBox="1"/>
          <p:nvPr/>
        </p:nvSpPr>
        <p:spPr>
          <a:xfrm>
            <a:off x="6563373" y="5948793"/>
            <a:ext cx="1620957" cy="369332"/>
          </a:xfrm>
          <a:prstGeom prst="rect">
            <a:avLst/>
          </a:prstGeom>
          <a:noFill/>
          <a:ln>
            <a:solidFill>
              <a:schemeClr val="tx1"/>
            </a:solidFill>
          </a:ln>
        </p:spPr>
        <p:txBody>
          <a:bodyPr wrap="none" rtlCol="0">
            <a:spAutoFit/>
          </a:bodyPr>
          <a:lstStyle/>
          <a:p>
            <a:r>
              <a:rPr lang="en-US" altLang="zh-CN" dirty="0"/>
              <a:t>Dominic</a:t>
            </a:r>
            <a:r>
              <a:rPr lang="zh-CN" altLang="en-US" dirty="0"/>
              <a:t> </a:t>
            </a:r>
            <a:r>
              <a:rPr lang="en-US" altLang="zh-CN" dirty="0" err="1"/>
              <a:t>Sena</a:t>
            </a:r>
            <a:endParaRPr lang="en-US" dirty="0"/>
          </a:p>
        </p:txBody>
      </p:sp>
      <p:cxnSp>
        <p:nvCxnSpPr>
          <p:cNvPr id="15" name="Straight Arrow Connector 14"/>
          <p:cNvCxnSpPr>
            <a:stCxn id="7" idx="2"/>
            <a:endCxn id="8" idx="0"/>
          </p:cNvCxnSpPr>
          <p:nvPr/>
        </p:nvCxnSpPr>
        <p:spPr>
          <a:xfrm flipH="1">
            <a:off x="5354156" y="4561287"/>
            <a:ext cx="909864" cy="144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a:endCxn id="11" idx="0"/>
          </p:cNvCxnSpPr>
          <p:nvPr/>
        </p:nvCxnSpPr>
        <p:spPr>
          <a:xfrm flipH="1">
            <a:off x="5290036" y="5074973"/>
            <a:ext cx="64120" cy="296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12" idx="0"/>
          </p:cNvCxnSpPr>
          <p:nvPr/>
        </p:nvCxnSpPr>
        <p:spPr>
          <a:xfrm>
            <a:off x="6264021" y="4561287"/>
            <a:ext cx="1039427" cy="144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0" idx="0"/>
          </p:cNvCxnSpPr>
          <p:nvPr/>
        </p:nvCxnSpPr>
        <p:spPr>
          <a:xfrm>
            <a:off x="5354157" y="5074973"/>
            <a:ext cx="1819729" cy="1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a:endCxn id="9" idx="0"/>
          </p:cNvCxnSpPr>
          <p:nvPr/>
        </p:nvCxnSpPr>
        <p:spPr>
          <a:xfrm>
            <a:off x="5290037" y="5740633"/>
            <a:ext cx="177025" cy="270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2"/>
            <a:endCxn id="13" idx="0"/>
          </p:cNvCxnSpPr>
          <p:nvPr/>
        </p:nvCxnSpPr>
        <p:spPr>
          <a:xfrm>
            <a:off x="7173885" y="5635255"/>
            <a:ext cx="199966" cy="313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1829529" y="4196215"/>
            <a:ext cx="1359462" cy="4414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a:t>
            </a:r>
            <a:r>
              <a:rPr lang="zh-CN" altLang="en-US" dirty="0"/>
              <a:t> </a:t>
            </a:r>
            <a:r>
              <a:rPr lang="en-US" altLang="zh-CN" dirty="0"/>
              <a:t>1</a:t>
            </a:r>
            <a:endParaRPr lang="en-US" dirty="0"/>
          </a:p>
        </p:txBody>
      </p:sp>
      <p:sp>
        <p:nvSpPr>
          <p:cNvPr id="42" name="Rounded Rectangle 41"/>
          <p:cNvSpPr/>
          <p:nvPr/>
        </p:nvSpPr>
        <p:spPr>
          <a:xfrm>
            <a:off x="1829529" y="5820820"/>
            <a:ext cx="1359462" cy="4414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a:t>
            </a:r>
            <a:r>
              <a:rPr lang="zh-CN" altLang="en-US" dirty="0"/>
              <a:t> </a:t>
            </a:r>
            <a:r>
              <a:rPr lang="en-US" altLang="zh-CN" dirty="0"/>
              <a:t>2</a:t>
            </a:r>
            <a:endParaRPr lang="en-US" dirty="0"/>
          </a:p>
        </p:txBody>
      </p:sp>
      <p:sp>
        <p:nvSpPr>
          <p:cNvPr id="43" name="TextBox 42"/>
          <p:cNvSpPr txBox="1"/>
          <p:nvPr/>
        </p:nvSpPr>
        <p:spPr>
          <a:xfrm>
            <a:off x="7173884" y="4247749"/>
            <a:ext cx="1558440" cy="307777"/>
          </a:xfrm>
          <a:prstGeom prst="rect">
            <a:avLst/>
          </a:prstGeom>
          <a:noFill/>
        </p:spPr>
        <p:txBody>
          <a:bodyPr wrap="none" rtlCol="0">
            <a:spAutoFit/>
          </a:bodyPr>
          <a:lstStyle/>
          <a:p>
            <a:r>
              <a:rPr lang="en-US" altLang="zh-CN" sz="1400" dirty="0">
                <a:latin typeface="Century" charset="0"/>
                <a:ea typeface="Century" charset="0"/>
                <a:cs typeface="Century" charset="0"/>
              </a:rPr>
              <a:t>Cognitive</a:t>
            </a:r>
            <a:r>
              <a:rPr lang="zh-CN" altLang="en-US" sz="1400" dirty="0">
                <a:latin typeface="Century" charset="0"/>
                <a:ea typeface="Century" charset="0"/>
                <a:cs typeface="Century" charset="0"/>
              </a:rPr>
              <a:t> </a:t>
            </a:r>
            <a:r>
              <a:rPr lang="en-US" altLang="zh-CN" sz="1400" dirty="0">
                <a:latin typeface="Century" charset="0"/>
                <a:ea typeface="Century" charset="0"/>
                <a:cs typeface="Century" charset="0"/>
              </a:rPr>
              <a:t>Graph</a:t>
            </a:r>
            <a:endParaRPr lang="en-US" sz="1400" dirty="0">
              <a:latin typeface="Century" charset="0"/>
              <a:ea typeface="Century" charset="0"/>
              <a:cs typeface="Century" charset="0"/>
            </a:endParaRPr>
          </a:p>
        </p:txBody>
      </p:sp>
      <p:sp>
        <p:nvSpPr>
          <p:cNvPr id="45" name="TextBox 44"/>
          <p:cNvSpPr txBox="1"/>
          <p:nvPr/>
        </p:nvSpPr>
        <p:spPr>
          <a:xfrm>
            <a:off x="851691" y="4958497"/>
            <a:ext cx="3195778" cy="738664"/>
          </a:xfrm>
          <a:prstGeom prst="rect">
            <a:avLst/>
          </a:prstGeom>
          <a:noFill/>
        </p:spPr>
        <p:txBody>
          <a:bodyPr wrap="square" rtlCol="0">
            <a:spAutoFit/>
          </a:bodyPr>
          <a:lstStyle/>
          <a:p>
            <a:r>
              <a:rPr lang="mr-IN" altLang="zh-CN" sz="1400" dirty="0"/>
              <a:t>…</a:t>
            </a:r>
            <a:r>
              <a:rPr lang="en-US" sz="1400" dirty="0"/>
              <a:t>location featured in a number of Hollywood films, including </a:t>
            </a:r>
            <a:r>
              <a:rPr lang="en-US" sz="1400" dirty="0">
                <a:solidFill>
                  <a:srgbClr val="FF0000"/>
                </a:solidFill>
              </a:rPr>
              <a:t>Old School</a:t>
            </a:r>
            <a:r>
              <a:rPr lang="en-US" sz="1400" dirty="0"/>
              <a:t>, </a:t>
            </a:r>
            <a:r>
              <a:rPr lang="en-US" sz="1400" dirty="0">
                <a:solidFill>
                  <a:srgbClr val="0070C0"/>
                </a:solidFill>
              </a:rPr>
              <a:t>Gone in 60 Seconds</a:t>
            </a:r>
            <a:r>
              <a:rPr lang="mr-IN" altLang="zh-CN" sz="1400" dirty="0"/>
              <a:t>…</a:t>
            </a:r>
            <a:endParaRPr lang="en-US" sz="1400" dirty="0"/>
          </a:p>
        </p:txBody>
      </p:sp>
      <p:sp>
        <p:nvSpPr>
          <p:cNvPr id="46" name="Up Arrow 45"/>
          <p:cNvSpPr/>
          <p:nvPr/>
        </p:nvSpPr>
        <p:spPr>
          <a:xfrm>
            <a:off x="2329832" y="4555525"/>
            <a:ext cx="239499" cy="4029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Up Arrow 46"/>
          <p:cNvSpPr/>
          <p:nvPr/>
        </p:nvSpPr>
        <p:spPr>
          <a:xfrm rot="15143709">
            <a:off x="3707324" y="5252872"/>
            <a:ext cx="269760" cy="9452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rot="20809312">
            <a:off x="3631582" y="5692225"/>
            <a:ext cx="684803" cy="369332"/>
          </a:xfrm>
          <a:prstGeom prst="rect">
            <a:avLst/>
          </a:prstGeom>
          <a:noFill/>
        </p:spPr>
        <p:txBody>
          <a:bodyPr wrap="none" rtlCol="0">
            <a:spAutoFit/>
          </a:bodyPr>
          <a:lstStyle/>
          <a:p>
            <a:r>
              <a:rPr lang="en-US" altLang="zh-CN" dirty="0"/>
              <a:t>input</a:t>
            </a:r>
            <a:endParaRPr lang="en-US" dirty="0"/>
          </a:p>
        </p:txBody>
      </p:sp>
      <p:sp>
        <p:nvSpPr>
          <p:cNvPr id="50" name="TextBox 49"/>
          <p:cNvSpPr txBox="1"/>
          <p:nvPr/>
        </p:nvSpPr>
        <p:spPr>
          <a:xfrm>
            <a:off x="2509260" y="4636297"/>
            <a:ext cx="830872" cy="369332"/>
          </a:xfrm>
          <a:prstGeom prst="rect">
            <a:avLst/>
          </a:prstGeom>
          <a:noFill/>
        </p:spPr>
        <p:txBody>
          <a:bodyPr wrap="square" rtlCol="0">
            <a:spAutoFit/>
          </a:bodyPr>
          <a:lstStyle/>
          <a:p>
            <a:r>
              <a:rPr lang="en-US" altLang="zh-CN" dirty="0"/>
              <a:t>input</a:t>
            </a:r>
            <a:endParaRPr lang="en-US" dirty="0"/>
          </a:p>
        </p:txBody>
      </p:sp>
      <p:sp>
        <p:nvSpPr>
          <p:cNvPr id="51" name="Up Arrow 50"/>
          <p:cNvSpPr/>
          <p:nvPr/>
        </p:nvSpPr>
        <p:spPr>
          <a:xfrm>
            <a:off x="2018411" y="4752703"/>
            <a:ext cx="276595" cy="882552"/>
          </a:xfrm>
          <a:prstGeom prst="upArrow">
            <a:avLst>
              <a:gd name="adj1" fmla="val 50000"/>
              <a:gd name="adj2" fmla="val 792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2219986" y="5094635"/>
            <a:ext cx="723275" cy="369332"/>
          </a:xfrm>
          <a:prstGeom prst="rect">
            <a:avLst/>
          </a:prstGeom>
          <a:noFill/>
        </p:spPr>
        <p:txBody>
          <a:bodyPr wrap="none" rtlCol="0">
            <a:spAutoFit/>
          </a:bodyPr>
          <a:lstStyle/>
          <a:p>
            <a:r>
              <a:rPr lang="en-US" altLang="zh-CN"/>
              <a:t>clues</a:t>
            </a:r>
            <a:endParaRPr lang="en-US"/>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332" y="6004517"/>
            <a:ext cx="674539" cy="674539"/>
          </a:xfrm>
          <a:prstGeom prst="rect">
            <a:avLst/>
          </a:prstGeom>
        </p:spPr>
      </p:pic>
      <p:sp>
        <p:nvSpPr>
          <p:cNvPr id="59" name="Up Arrow 58"/>
          <p:cNvSpPr/>
          <p:nvPr/>
        </p:nvSpPr>
        <p:spPr>
          <a:xfrm rot="5400000">
            <a:off x="3863245" y="5751378"/>
            <a:ext cx="276595" cy="882552"/>
          </a:xfrm>
          <a:prstGeom prst="upArrow">
            <a:avLst>
              <a:gd name="adj1" fmla="val 50000"/>
              <a:gd name="adj2" fmla="val 792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527903" y="6244987"/>
            <a:ext cx="877163" cy="369332"/>
          </a:xfrm>
          <a:prstGeom prst="rect">
            <a:avLst/>
          </a:prstGeom>
          <a:noFill/>
        </p:spPr>
        <p:txBody>
          <a:bodyPr wrap="none" rtlCol="0">
            <a:spAutoFit/>
          </a:bodyPr>
          <a:lstStyle/>
          <a:p>
            <a:r>
              <a:rPr lang="en-US" altLang="zh-CN" dirty="0"/>
              <a:t>predict</a:t>
            </a:r>
            <a:endParaRPr lang="en-US" dirty="0"/>
          </a:p>
        </p:txBody>
      </p:sp>
      <p:sp>
        <p:nvSpPr>
          <p:cNvPr id="61" name="TextBox 60"/>
          <p:cNvSpPr txBox="1"/>
          <p:nvPr/>
        </p:nvSpPr>
        <p:spPr>
          <a:xfrm rot="1192426">
            <a:off x="3507153" y="4215170"/>
            <a:ext cx="877163" cy="369332"/>
          </a:xfrm>
          <a:prstGeom prst="rect">
            <a:avLst/>
          </a:prstGeom>
          <a:noFill/>
        </p:spPr>
        <p:txBody>
          <a:bodyPr wrap="none" rtlCol="0">
            <a:spAutoFit/>
          </a:bodyPr>
          <a:lstStyle/>
          <a:p>
            <a:r>
              <a:rPr lang="en-US" altLang="zh-CN" dirty="0"/>
              <a:t>extract</a:t>
            </a:r>
            <a:endParaRPr lang="en-US" dirty="0"/>
          </a:p>
        </p:txBody>
      </p:sp>
      <p:sp>
        <p:nvSpPr>
          <p:cNvPr id="62" name="Up Arrow 61"/>
          <p:cNvSpPr/>
          <p:nvPr/>
        </p:nvSpPr>
        <p:spPr>
          <a:xfrm rot="6600572">
            <a:off x="3767571" y="4186845"/>
            <a:ext cx="276595" cy="882552"/>
          </a:xfrm>
          <a:prstGeom prst="upArrow">
            <a:avLst>
              <a:gd name="adj1" fmla="val 50000"/>
              <a:gd name="adj2" fmla="val 792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61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2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000"/>
                                        <p:tgtEl>
                                          <p:spTgt spid="11"/>
                                        </p:tgtEl>
                                      </p:cBhvr>
                                    </p:animEffect>
                                  </p:childTnLst>
                                </p:cTn>
                              </p:par>
                              <p:par>
                                <p:cTn id="44" presetID="1"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22" presetClass="entr" presetSubtype="4"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2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6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6"/>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4" end="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5" end="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41" grpId="0" animBg="1"/>
      <p:bldP spid="42" grpId="0" animBg="1"/>
      <p:bldP spid="43" grpId="0"/>
      <p:bldP spid="45" grpId="0"/>
      <p:bldP spid="45" grpId="1"/>
      <p:bldP spid="46" grpId="0" animBg="1"/>
      <p:bldP spid="46" grpId="1" animBg="1"/>
      <p:bldP spid="47" grpId="0" animBg="1"/>
      <p:bldP spid="48" grpId="0"/>
      <p:bldP spid="50" grpId="0"/>
      <p:bldP spid="50" grpId="1"/>
      <p:bldP spid="51" grpId="0" animBg="1"/>
      <p:bldP spid="52" grpId="0"/>
      <p:bldP spid="59" grpId="0" animBg="1"/>
      <p:bldP spid="60" grpId="0"/>
      <p:bldP spid="61" grpId="0"/>
      <p:bldP spid="61" grpId="1"/>
      <p:bldP spid="61" grpId="2"/>
      <p:bldP spid="62" grpId="0" animBg="1"/>
      <p:bldP spid="62" grpId="1" animBg="1"/>
      <p:bldP spid="62"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F1C4-8B29-4A40-B807-55915D51AF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67B712-B6A8-6E45-AA60-93D925DAA567}"/>
              </a:ext>
            </a:extLst>
          </p:cNvPr>
          <p:cNvSpPr>
            <a:spLocks noGrp="1"/>
          </p:cNvSpPr>
          <p:nvPr>
            <p:ph idx="1"/>
          </p:nvPr>
        </p:nvSpPr>
        <p:spPr>
          <a:xfrm>
            <a:off x="350838" y="2348879"/>
            <a:ext cx="9139237" cy="3777283"/>
          </a:xfrm>
        </p:spPr>
        <p:txBody>
          <a:bodyPr/>
          <a:lstStyle/>
          <a:p>
            <a:r>
              <a:rPr lang="en-US" dirty="0"/>
              <a:t>Q1: How to represent a concept in a graph?</a:t>
            </a:r>
          </a:p>
        </p:txBody>
      </p:sp>
    </p:spTree>
    <p:extLst>
      <p:ext uri="{BB962C8B-B14F-4D97-AF65-F5344CB8AC3E}">
        <p14:creationId xmlns:p14="http://schemas.microsoft.com/office/powerpoint/2010/main" val="2383170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7C80-04C8-5640-97D0-1EF565D22889}"/>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BB629828-1B94-4946-8DB7-71F1560505F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DAF1BF47-BF37-8443-85B9-CE766F4B05BC}"/>
              </a:ext>
            </a:extLst>
          </p:cNvPr>
          <p:cNvPicPr>
            <a:picLocks noChangeAspect="1"/>
          </p:cNvPicPr>
          <p:nvPr/>
        </p:nvPicPr>
        <p:blipFill>
          <a:blip r:embed="rId2"/>
          <a:stretch>
            <a:fillRect/>
          </a:stretch>
        </p:blipFill>
        <p:spPr>
          <a:xfrm>
            <a:off x="1064568" y="0"/>
            <a:ext cx="7848872" cy="6858000"/>
          </a:xfrm>
          <a:prstGeom prst="rect">
            <a:avLst/>
          </a:prstGeom>
        </p:spPr>
      </p:pic>
    </p:spTree>
    <p:extLst>
      <p:ext uri="{BB962C8B-B14F-4D97-AF65-F5344CB8AC3E}">
        <p14:creationId xmlns:p14="http://schemas.microsoft.com/office/powerpoint/2010/main" val="478719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word2vec for NLP</a:t>
            </a:r>
          </a:p>
        </p:txBody>
      </p:sp>
      <p:pic>
        <p:nvPicPr>
          <p:cNvPr id="4" name="Picture 3"/>
          <p:cNvPicPr>
            <a:picLocks noChangeAspect="1"/>
          </p:cNvPicPr>
          <p:nvPr/>
        </p:nvPicPr>
        <p:blipFill>
          <a:blip r:embed="rId2"/>
          <a:stretch>
            <a:fillRect/>
          </a:stretch>
        </p:blipFill>
        <p:spPr>
          <a:xfrm>
            <a:off x="1257301" y="1066801"/>
            <a:ext cx="7391400" cy="5367735"/>
          </a:xfrm>
          <a:prstGeom prst="rect">
            <a:avLst/>
          </a:prstGeom>
        </p:spPr>
      </p:pic>
    </p:spTree>
    <p:extLst>
      <p:ext uri="{BB962C8B-B14F-4D97-AF65-F5344CB8AC3E}">
        <p14:creationId xmlns:p14="http://schemas.microsoft.com/office/powerpoint/2010/main" val="2680881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1" y="188913"/>
            <a:ext cx="9906000" cy="792162"/>
          </a:xfrm>
        </p:spPr>
        <p:txBody>
          <a:bodyPr/>
          <a:lstStyle/>
          <a:p>
            <a:r>
              <a:rPr lang="en-US" dirty="0"/>
              <a:t>Review Representation Learning for Graphs</a:t>
            </a:r>
            <a:endParaRPr lang="en-US" altLang="x-none" dirty="0"/>
          </a:p>
        </p:txBody>
      </p:sp>
      <p:grpSp>
        <p:nvGrpSpPr>
          <p:cNvPr id="9218" name="Group 2"/>
          <p:cNvGrpSpPr>
            <a:grpSpLocks noChangeAspect="1"/>
          </p:cNvGrpSpPr>
          <p:nvPr/>
        </p:nvGrpSpPr>
        <p:grpSpPr bwMode="auto">
          <a:xfrm>
            <a:off x="392113" y="2492375"/>
            <a:ext cx="3336925" cy="2617788"/>
            <a:chOff x="685800" y="2755935"/>
            <a:chExt cx="2209800" cy="1733032"/>
          </a:xfrm>
        </p:grpSpPr>
        <p:grpSp>
          <p:nvGrpSpPr>
            <p:cNvPr id="9242" name="Group 3"/>
            <p:cNvGrpSpPr>
              <a:grpSpLocks/>
            </p:cNvGrpSpPr>
            <p:nvPr/>
          </p:nvGrpSpPr>
          <p:grpSpPr bwMode="auto">
            <a:xfrm>
              <a:off x="762000" y="2805651"/>
              <a:ext cx="1980938" cy="1667262"/>
              <a:chOff x="6825208" y="1796818"/>
              <a:chExt cx="2556284" cy="2250251"/>
            </a:xfrm>
          </p:grpSpPr>
          <p:pic>
            <p:nvPicPr>
              <p:cNvPr id="9245" name="图片 13" descr="Misc-Buddy-Blue-icon.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图片 14"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7" name="图片 15"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8" name="图片 16"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9" name="图片 17"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0" name="图片 18"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5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6" name="直接连接符 7"/>
              <p:cNvCxnSpPr>
                <a:cxnSpLocks noChangeShapeType="1"/>
                <a:endCxn id="9256" idx="2"/>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
          <p:nvSpPr>
            <p:cNvPr id="30" name="Oval 29"/>
            <p:cNvSpPr/>
            <p:nvPr/>
          </p:nvSpPr>
          <p:spPr>
            <a:xfrm>
              <a:off x="1218801" y="3414887"/>
              <a:ext cx="1396106" cy="1074080"/>
            </a:xfrm>
            <a:prstGeom prst="ellipse">
              <a:avLst/>
            </a:prstGeom>
            <a:noFill/>
            <a:ln w="127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685800" y="2755935"/>
              <a:ext cx="2209800" cy="1116119"/>
            </a:xfrm>
            <a:prstGeom prst="ellipse">
              <a:avLst/>
            </a:prstGeom>
            <a:noFill/>
            <a:ln w="127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6" name="右箭头 16"/>
          <p:cNvSpPr/>
          <p:nvPr/>
        </p:nvSpPr>
        <p:spPr>
          <a:xfrm>
            <a:off x="3883025" y="3289300"/>
            <a:ext cx="419100" cy="1076325"/>
          </a:xfrm>
          <a:prstGeom prst="rightArrow">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7" name="图片 13" descr="Misc-Buddy-Blue-icon.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024438" y="1844675"/>
            <a:ext cx="5349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53"/>
          <p:cNvGrpSpPr>
            <a:grpSpLocks noChangeAspect="1"/>
          </p:cNvGrpSpPr>
          <p:nvPr/>
        </p:nvGrpSpPr>
        <p:grpSpPr bwMode="auto">
          <a:xfrm>
            <a:off x="5810250" y="1844675"/>
            <a:ext cx="3255963" cy="501650"/>
            <a:chOff x="6164364" y="2237712"/>
            <a:chExt cx="2570367" cy="396218"/>
          </a:xfrm>
        </p:grpSpPr>
        <p:sp>
          <p:nvSpPr>
            <p:cNvPr id="9236" name="矩形 11"/>
            <p:cNvSpPr>
              <a:spLocks noChangeArrowheads="1"/>
            </p:cNvSpPr>
            <p:nvPr/>
          </p:nvSpPr>
          <p:spPr bwMode="auto">
            <a:xfrm>
              <a:off x="6164364"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0.8</a:t>
              </a:r>
            </a:p>
          </p:txBody>
        </p:sp>
        <p:sp>
          <p:nvSpPr>
            <p:cNvPr id="9237" name="矩形 11"/>
            <p:cNvSpPr>
              <a:spLocks noChangeArrowheads="1"/>
            </p:cNvSpPr>
            <p:nvPr/>
          </p:nvSpPr>
          <p:spPr bwMode="auto">
            <a:xfrm>
              <a:off x="6593295"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0.2</a:t>
              </a:r>
            </a:p>
          </p:txBody>
        </p:sp>
        <p:sp>
          <p:nvSpPr>
            <p:cNvPr id="9238" name="矩形 11"/>
            <p:cNvSpPr>
              <a:spLocks noChangeArrowheads="1"/>
            </p:cNvSpPr>
            <p:nvPr/>
          </p:nvSpPr>
          <p:spPr bwMode="auto">
            <a:xfrm>
              <a:off x="7022226"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0.3</a:t>
              </a:r>
            </a:p>
          </p:txBody>
        </p:sp>
        <p:sp>
          <p:nvSpPr>
            <p:cNvPr id="9239" name="矩形 11"/>
            <p:cNvSpPr>
              <a:spLocks noChangeArrowheads="1"/>
            </p:cNvSpPr>
            <p:nvPr/>
          </p:nvSpPr>
          <p:spPr bwMode="auto">
            <a:xfrm>
              <a:off x="7451157"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mr-IN" altLang="zh-CN" sz="2400">
                  <a:solidFill>
                    <a:srgbClr val="C00000"/>
                  </a:solidFill>
                  <a:latin typeface="Helvetica Neue" charset="0"/>
                  <a:ea typeface="Helvetica Neue" charset="0"/>
                  <a:cs typeface="Helvetica Neue" charset="0"/>
                </a:rPr>
                <a:t>…</a:t>
              </a:r>
              <a:endParaRPr kumimoji="0" lang="en-US" altLang="zh-CN" sz="2400">
                <a:solidFill>
                  <a:srgbClr val="C00000"/>
                </a:solidFill>
                <a:latin typeface="Helvetica Neue" charset="0"/>
                <a:ea typeface="Helvetica Neue" charset="0"/>
                <a:cs typeface="Helvetica Neue" charset="0"/>
              </a:endParaRPr>
            </a:p>
          </p:txBody>
        </p:sp>
        <p:sp>
          <p:nvSpPr>
            <p:cNvPr id="9240" name="矩形 11"/>
            <p:cNvSpPr>
              <a:spLocks noChangeArrowheads="1"/>
            </p:cNvSpPr>
            <p:nvPr/>
          </p:nvSpPr>
          <p:spPr bwMode="auto">
            <a:xfrm>
              <a:off x="7876869"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0.0</a:t>
              </a:r>
            </a:p>
          </p:txBody>
        </p:sp>
        <p:sp>
          <p:nvSpPr>
            <p:cNvPr id="9241" name="矩形 11"/>
            <p:cNvSpPr>
              <a:spLocks noChangeArrowheads="1"/>
            </p:cNvSpPr>
            <p:nvPr/>
          </p:nvSpPr>
          <p:spPr bwMode="auto">
            <a:xfrm>
              <a:off x="8305800"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0.0</a:t>
              </a:r>
            </a:p>
          </p:txBody>
        </p:sp>
      </p:grpSp>
      <p:sp>
        <p:nvSpPr>
          <p:cNvPr id="104" name="矩形 51"/>
          <p:cNvSpPr/>
          <p:nvPr/>
        </p:nvSpPr>
        <p:spPr>
          <a:xfrm>
            <a:off x="5280025" y="1341438"/>
            <a:ext cx="3560763" cy="387350"/>
          </a:xfrm>
          <a:prstGeom prst="rect">
            <a:avLst/>
          </a:prstGeom>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2000" i="1" dirty="0">
                <a:solidFill>
                  <a:schemeClr val="tx1"/>
                </a:solidFill>
              </a:rPr>
              <a:t>d</a:t>
            </a:r>
            <a:r>
              <a:rPr kumimoji="1" lang="en-US" altLang="zh-CN" sz="2000" dirty="0">
                <a:solidFill>
                  <a:schemeClr val="tx1"/>
                </a:solidFill>
              </a:rPr>
              <a:t>-dimensional vector, </a:t>
            </a:r>
            <a:r>
              <a:rPr kumimoji="1" lang="en-US" altLang="zh-CN" sz="2000" i="1" dirty="0">
                <a:solidFill>
                  <a:schemeClr val="tx1"/>
                </a:solidFill>
              </a:rPr>
              <a:t>d</a:t>
            </a:r>
            <a:r>
              <a:rPr kumimoji="1" lang="en-US" altLang="zh-CN" sz="2000" dirty="0">
                <a:solidFill>
                  <a:schemeClr val="tx1"/>
                </a:solidFill>
              </a:rPr>
              <a:t>&lt;&lt;|</a:t>
            </a:r>
            <a:r>
              <a:rPr kumimoji="1" lang="en-US" altLang="zh-CN" sz="2000" i="1" dirty="0">
                <a:solidFill>
                  <a:schemeClr val="tx1"/>
                </a:solidFill>
              </a:rPr>
              <a:t>V</a:t>
            </a:r>
            <a:r>
              <a:rPr kumimoji="1" lang="en-US" altLang="zh-CN" sz="2000" dirty="0">
                <a:solidFill>
                  <a:schemeClr val="tx1"/>
                </a:solidFill>
              </a:rPr>
              <a:t>|</a:t>
            </a:r>
          </a:p>
        </p:txBody>
      </p:sp>
      <p:sp>
        <p:nvSpPr>
          <p:cNvPr id="89" name="矩形 51"/>
          <p:cNvSpPr/>
          <p:nvPr/>
        </p:nvSpPr>
        <p:spPr>
          <a:xfrm>
            <a:off x="5024438" y="2478088"/>
            <a:ext cx="4610100" cy="87947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Users with the </a:t>
            </a:r>
            <a:r>
              <a:rPr kumimoji="1" lang="en-US" altLang="zh-CN" dirty="0">
                <a:solidFill>
                  <a:srgbClr val="2B00CC"/>
                </a:solidFill>
              </a:rPr>
              <a:t>same label </a:t>
            </a:r>
            <a:r>
              <a:rPr kumimoji="1" lang="en-US" altLang="zh-CN" dirty="0">
                <a:solidFill>
                  <a:schemeClr val="tx1"/>
                </a:solidFill>
              </a:rPr>
              <a:t>are located in the </a:t>
            </a:r>
            <a:r>
              <a:rPr kumimoji="1" lang="en-US" altLang="zh-CN" i="1" dirty="0">
                <a:solidFill>
                  <a:schemeClr val="tx1"/>
                </a:solidFill>
              </a:rPr>
              <a:t>d</a:t>
            </a:r>
            <a:r>
              <a:rPr kumimoji="1" lang="en-US" altLang="zh-CN" dirty="0">
                <a:solidFill>
                  <a:schemeClr val="tx1"/>
                </a:solidFill>
              </a:rPr>
              <a:t>-dimensional space </a:t>
            </a:r>
            <a:r>
              <a:rPr kumimoji="1" lang="en-US" altLang="zh-CN" dirty="0">
                <a:solidFill>
                  <a:srgbClr val="2B00CC"/>
                </a:solidFill>
              </a:rPr>
              <a:t>closer</a:t>
            </a:r>
            <a:r>
              <a:rPr kumimoji="1" lang="en-US" altLang="zh-CN" dirty="0">
                <a:solidFill>
                  <a:schemeClr val="tx1"/>
                </a:solidFill>
              </a:rPr>
              <a:t> than those with </a:t>
            </a:r>
            <a:r>
              <a:rPr kumimoji="1" lang="en-US" altLang="zh-CN" dirty="0">
                <a:solidFill>
                  <a:srgbClr val="2B00CC"/>
                </a:solidFill>
              </a:rPr>
              <a:t>different labels</a:t>
            </a:r>
          </a:p>
        </p:txBody>
      </p:sp>
      <p:grpSp>
        <p:nvGrpSpPr>
          <p:cNvPr id="9224" name="Group 17"/>
          <p:cNvGrpSpPr>
            <a:grpSpLocks noChangeAspect="1"/>
          </p:cNvGrpSpPr>
          <p:nvPr/>
        </p:nvGrpSpPr>
        <p:grpSpPr bwMode="auto">
          <a:xfrm>
            <a:off x="5351463" y="3573016"/>
            <a:ext cx="3489325" cy="2962275"/>
            <a:chOff x="5351908" y="3619299"/>
            <a:chExt cx="2913459" cy="2473997"/>
          </a:xfrm>
        </p:grpSpPr>
        <p:cxnSp>
          <p:nvCxnSpPr>
            <p:cNvPr id="38" name="Straight Arrow Connector 37"/>
            <p:cNvCxnSpPr/>
            <p:nvPr/>
          </p:nvCxnSpPr>
          <p:spPr>
            <a:xfrm>
              <a:off x="5351908" y="5940826"/>
              <a:ext cx="26218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534828" y="3861926"/>
              <a:ext cx="0" cy="2231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27" name="图片 13" descr="Misc-Buddy-Blue-icon.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982544" y="5526344"/>
              <a:ext cx="228600" cy="23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图片 13" descr="Misc-Buddy-Blue-icon.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729669" y="5255999"/>
              <a:ext cx="228600" cy="23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41"/>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967534" y="4329258"/>
              <a:ext cx="253010" cy="25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矩形 51"/>
            <p:cNvSpPr/>
            <p:nvPr/>
          </p:nvSpPr>
          <p:spPr>
            <a:xfrm>
              <a:off x="6991557" y="4970319"/>
              <a:ext cx="892065" cy="311569"/>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label1</a:t>
              </a:r>
              <a:endParaRPr kumimoji="1" lang="en-US" altLang="zh-CN" dirty="0">
                <a:solidFill>
                  <a:srgbClr val="0000CC"/>
                </a:solidFill>
              </a:endParaRPr>
            </a:p>
          </p:txBody>
        </p:sp>
        <p:cxnSp>
          <p:nvCxnSpPr>
            <p:cNvPr id="44" name="Straight Arrow Connector 43"/>
            <p:cNvCxnSpPr>
              <a:stCxn id="90" idx="2"/>
              <a:endCxn id="9227" idx="0"/>
            </p:cNvCxnSpPr>
            <p:nvPr/>
          </p:nvCxnSpPr>
          <p:spPr>
            <a:xfrm flipH="1">
              <a:off x="7096272" y="5281889"/>
              <a:ext cx="340654" cy="24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90" idx="2"/>
              <a:endCxn id="9228" idx="3"/>
            </p:cNvCxnSpPr>
            <p:nvPr/>
          </p:nvCxnSpPr>
          <p:spPr>
            <a:xfrm flipH="1">
              <a:off x="6958420" y="5281889"/>
              <a:ext cx="478507" cy="92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51"/>
            <p:cNvSpPr/>
            <p:nvPr/>
          </p:nvSpPr>
          <p:spPr>
            <a:xfrm>
              <a:off x="6220113" y="4031632"/>
              <a:ext cx="991477" cy="233346"/>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label2</a:t>
              </a:r>
              <a:endParaRPr kumimoji="1" lang="en-US" altLang="zh-CN" dirty="0">
                <a:solidFill>
                  <a:srgbClr val="0000CC"/>
                </a:solidFill>
              </a:endParaRPr>
            </a:p>
          </p:txBody>
        </p:sp>
        <p:cxnSp>
          <p:nvCxnSpPr>
            <p:cNvPr id="105" name="Straight Arrow Connector 104"/>
            <p:cNvCxnSpPr>
              <a:stCxn id="94" idx="2"/>
              <a:endCxn id="9229" idx="3"/>
            </p:cNvCxnSpPr>
            <p:nvPr/>
          </p:nvCxnSpPr>
          <p:spPr>
            <a:xfrm flipH="1">
              <a:off x="6220113" y="4264978"/>
              <a:ext cx="495739" cy="19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51"/>
            <p:cNvSpPr/>
            <p:nvPr/>
          </p:nvSpPr>
          <p:spPr>
            <a:xfrm>
              <a:off x="5623636" y="3619299"/>
              <a:ext cx="2641731" cy="30361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rgbClr val="C00000"/>
                  </a:solidFill>
                </a:rPr>
                <a:t>e.g., node classification</a:t>
              </a:r>
            </a:p>
          </p:txBody>
        </p:sp>
      </p:grpSp>
      <p:sp>
        <p:nvSpPr>
          <p:cNvPr id="45" name="矩形 51"/>
          <p:cNvSpPr/>
          <p:nvPr/>
        </p:nvSpPr>
        <p:spPr>
          <a:xfrm>
            <a:off x="495293" y="1484784"/>
            <a:ext cx="3305579" cy="38735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2000" dirty="0">
                <a:solidFill>
                  <a:schemeClr val="tx1"/>
                </a:solidFill>
              </a:rPr>
              <a:t>Representation Learning/</a:t>
            </a:r>
            <a:br>
              <a:rPr kumimoji="1" lang="en-US" altLang="zh-CN" sz="2000" dirty="0">
                <a:solidFill>
                  <a:schemeClr val="tx1"/>
                </a:solidFill>
              </a:rPr>
            </a:br>
            <a:r>
              <a:rPr kumimoji="1" lang="en-US" altLang="zh-CN" sz="2000" dirty="0">
                <a:solidFill>
                  <a:schemeClr val="tx1"/>
                </a:solidFill>
              </a:rPr>
              <a:t>Graph Embedding</a:t>
            </a:r>
          </a:p>
        </p:txBody>
      </p:sp>
    </p:spTree>
    <p:extLst>
      <p:ext uri="{BB962C8B-B14F-4D97-AF65-F5344CB8AC3E}">
        <p14:creationId xmlns:p14="http://schemas.microsoft.com/office/powerpoint/2010/main" val="113638917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blinds(horizontal)">
                                      <p:cBhvr>
                                        <p:cTn id="18" dur="500"/>
                                        <p:tgtEl>
                                          <p:spTgt spid="1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left)">
                                      <p:cBhvr>
                                        <p:cTn id="2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04" grpId="0" animBg="1"/>
      <p:bldP spid="8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21B1-B97E-4F46-8AD2-772B6D10318F}"/>
              </a:ext>
            </a:extLst>
          </p:cNvPr>
          <p:cNvSpPr>
            <a:spLocks noGrp="1"/>
          </p:cNvSpPr>
          <p:nvPr>
            <p:ph type="title"/>
          </p:nvPr>
        </p:nvSpPr>
        <p:spPr/>
        <p:txBody>
          <a:bodyPr/>
          <a:lstStyle/>
          <a:p>
            <a:r>
              <a:rPr lang="en-US" dirty="0"/>
              <a:t>Why is it hard?</a:t>
            </a:r>
          </a:p>
        </p:txBody>
      </p:sp>
      <p:sp>
        <p:nvSpPr>
          <p:cNvPr id="3" name="Content Placeholder 2">
            <a:extLst>
              <a:ext uri="{FF2B5EF4-FFF2-40B4-BE49-F238E27FC236}">
                <a16:creationId xmlns:a16="http://schemas.microsoft.com/office/drawing/2014/main" id="{4CC4E3CD-7DCA-D947-85C2-9F08C641ED70}"/>
              </a:ext>
            </a:extLst>
          </p:cNvPr>
          <p:cNvSpPr>
            <a:spLocks noGrp="1"/>
          </p:cNvSpPr>
          <p:nvPr>
            <p:ph idx="1"/>
          </p:nvPr>
        </p:nvSpPr>
        <p:spPr/>
        <p:txBody>
          <a:bodyPr/>
          <a:lstStyle/>
          <a:p>
            <a:r>
              <a:rPr lang="en-US" dirty="0"/>
              <a:t>Modern deep learning toolbox is designed for simple sequences or grids.</a:t>
            </a:r>
          </a:p>
          <a:p>
            <a:pPr lvl="1"/>
            <a:r>
              <a:rPr lang="en-US" dirty="0"/>
              <a:t>CNNs for fixed-size images/grids...</a:t>
            </a:r>
          </a:p>
          <a:p>
            <a:pPr lvl="1"/>
            <a:r>
              <a:rPr lang="en-US" dirty="0"/>
              <a:t>RNNs or word2vec for text/sequences...</a:t>
            </a:r>
          </a:p>
          <a:p>
            <a:r>
              <a:rPr lang="en-US" dirty="0"/>
              <a:t>But networks are far more complex!</a:t>
            </a:r>
          </a:p>
          <a:p>
            <a:pPr lvl="1"/>
            <a:r>
              <a:rPr lang="en-US" dirty="0"/>
              <a:t>Complex topographical structure (i.e., no spatial locality like grids)</a:t>
            </a:r>
          </a:p>
          <a:p>
            <a:pPr lvl="1"/>
            <a:r>
              <a:rPr lang="en-US" dirty="0"/>
              <a:t>No fixed node ordering or reference point (i.e., the isomorphism problem)</a:t>
            </a:r>
          </a:p>
          <a:p>
            <a:pPr lvl="1"/>
            <a:r>
              <a:rPr lang="en-US" dirty="0"/>
              <a:t>Often dynamic and have multimodal features.</a:t>
            </a:r>
          </a:p>
        </p:txBody>
      </p:sp>
    </p:spTree>
    <p:extLst>
      <p:ext uri="{BB962C8B-B14F-4D97-AF65-F5344CB8AC3E}">
        <p14:creationId xmlns:p14="http://schemas.microsoft.com/office/powerpoint/2010/main" val="1706244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393-ABD4-5845-8DF1-E4870CA67A3E}"/>
              </a:ext>
            </a:extLst>
          </p:cNvPr>
          <p:cNvSpPr>
            <a:spLocks noGrp="1"/>
          </p:cNvSpPr>
          <p:nvPr>
            <p:ph type="title"/>
          </p:nvPr>
        </p:nvSpPr>
        <p:spPr/>
        <p:txBody>
          <a:bodyPr/>
          <a:lstStyle/>
          <a:p>
            <a:r>
              <a:rPr lang="en-US" dirty="0"/>
              <a:t>Node Embeddings</a:t>
            </a:r>
          </a:p>
        </p:txBody>
      </p:sp>
      <p:sp>
        <p:nvSpPr>
          <p:cNvPr id="3" name="Content Placeholder 2">
            <a:extLst>
              <a:ext uri="{FF2B5EF4-FFF2-40B4-BE49-F238E27FC236}">
                <a16:creationId xmlns:a16="http://schemas.microsoft.com/office/drawing/2014/main" id="{2B6344F0-27B6-C145-A5ED-88C62687A7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35933A-E29E-E744-A2D0-4C288848129D}"/>
              </a:ext>
            </a:extLst>
          </p:cNvPr>
          <p:cNvPicPr>
            <a:picLocks noChangeAspect="1"/>
          </p:cNvPicPr>
          <p:nvPr/>
        </p:nvPicPr>
        <p:blipFill>
          <a:blip r:embed="rId2"/>
          <a:stretch>
            <a:fillRect/>
          </a:stretch>
        </p:blipFill>
        <p:spPr>
          <a:xfrm>
            <a:off x="272480" y="1510220"/>
            <a:ext cx="9273480" cy="4897129"/>
          </a:xfrm>
          <a:prstGeom prst="rect">
            <a:avLst/>
          </a:prstGeom>
        </p:spPr>
      </p:pic>
    </p:spTree>
    <p:extLst>
      <p:ext uri="{BB962C8B-B14F-4D97-AF65-F5344CB8AC3E}">
        <p14:creationId xmlns:p14="http://schemas.microsoft.com/office/powerpoint/2010/main" val="2353642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3304-A0FD-0F4C-9253-8C68FF979429}"/>
              </a:ext>
            </a:extLst>
          </p:cNvPr>
          <p:cNvSpPr>
            <a:spLocks noGrp="1"/>
          </p:cNvSpPr>
          <p:nvPr>
            <p:ph type="title"/>
          </p:nvPr>
        </p:nvSpPr>
        <p:spPr/>
        <p:txBody>
          <a:bodyPr/>
          <a:lstStyle/>
          <a:p>
            <a:r>
              <a:rPr lang="en-US" dirty="0"/>
              <a:t>Knowledge Graph</a:t>
            </a:r>
          </a:p>
        </p:txBody>
      </p:sp>
      <p:sp>
        <p:nvSpPr>
          <p:cNvPr id="3" name="Content Placeholder 2">
            <a:extLst>
              <a:ext uri="{FF2B5EF4-FFF2-40B4-BE49-F238E27FC236}">
                <a16:creationId xmlns:a16="http://schemas.microsoft.com/office/drawing/2014/main" id="{F4BFC8C3-D724-8C4C-B91E-409CBD51FF0A}"/>
              </a:ext>
            </a:extLst>
          </p:cNvPr>
          <p:cNvSpPr>
            <a:spLocks noGrp="1"/>
          </p:cNvSpPr>
          <p:nvPr>
            <p:ph idx="1"/>
          </p:nvPr>
        </p:nvSpPr>
        <p:spPr>
          <a:xfrm>
            <a:off x="350838" y="1196975"/>
            <a:ext cx="9283700" cy="4929188"/>
          </a:xfrm>
        </p:spPr>
        <p:txBody>
          <a:bodyPr/>
          <a:lstStyle/>
          <a:p>
            <a:r>
              <a:rPr lang="en-US" dirty="0"/>
              <a:t>“Knowledge graph” was used by Google in 2012</a:t>
            </a:r>
          </a:p>
          <a:p>
            <a:r>
              <a:rPr lang="en-US" dirty="0"/>
              <a:t>Knowledge engineering, expert system</a:t>
            </a:r>
          </a:p>
          <a:p>
            <a:r>
              <a:rPr lang="en-US" dirty="0"/>
              <a:t>CYC: the world's longest-lived AI project (1985)</a:t>
            </a:r>
          </a:p>
        </p:txBody>
      </p:sp>
      <p:pic>
        <p:nvPicPr>
          <p:cNvPr id="4" name="Picture 3">
            <a:extLst>
              <a:ext uri="{FF2B5EF4-FFF2-40B4-BE49-F238E27FC236}">
                <a16:creationId xmlns:a16="http://schemas.microsoft.com/office/drawing/2014/main" id="{2CC16B2D-E6DF-9A46-A201-E285A148FEF8}"/>
              </a:ext>
            </a:extLst>
          </p:cNvPr>
          <p:cNvPicPr>
            <a:picLocks noChangeAspect="1"/>
          </p:cNvPicPr>
          <p:nvPr/>
        </p:nvPicPr>
        <p:blipFill>
          <a:blip r:embed="rId2"/>
          <a:stretch>
            <a:fillRect/>
          </a:stretch>
        </p:blipFill>
        <p:spPr>
          <a:xfrm>
            <a:off x="3008784" y="3501008"/>
            <a:ext cx="4176464" cy="2088232"/>
          </a:xfrm>
          <a:prstGeom prst="rect">
            <a:avLst/>
          </a:prstGeom>
        </p:spPr>
      </p:pic>
      <p:pic>
        <p:nvPicPr>
          <p:cNvPr id="5" name="图片 26">
            <a:extLst>
              <a:ext uri="{FF2B5EF4-FFF2-40B4-BE49-F238E27FC236}">
                <a16:creationId xmlns:a16="http://schemas.microsoft.com/office/drawing/2014/main" id="{85343AAA-DB65-A140-8AD4-4CEFC7C5A1D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45289" y="4236767"/>
            <a:ext cx="936104" cy="967193"/>
          </a:xfrm>
          <a:prstGeom prst="rect">
            <a:avLst/>
          </a:prstGeom>
        </p:spPr>
      </p:pic>
      <p:sp>
        <p:nvSpPr>
          <p:cNvPr id="6" name="文本框 27">
            <a:extLst>
              <a:ext uri="{FF2B5EF4-FFF2-40B4-BE49-F238E27FC236}">
                <a16:creationId xmlns:a16="http://schemas.microsoft.com/office/drawing/2014/main" id="{2C566E06-5A62-B24E-A813-0A53A19A8D22}"/>
              </a:ext>
            </a:extLst>
          </p:cNvPr>
          <p:cNvSpPr txBox="1"/>
          <p:nvPr/>
        </p:nvSpPr>
        <p:spPr>
          <a:xfrm>
            <a:off x="7041232" y="5270228"/>
            <a:ext cx="1890956" cy="830997"/>
          </a:xfrm>
          <a:prstGeom prst="rect">
            <a:avLst/>
          </a:prstGeom>
          <a:noFill/>
        </p:spPr>
        <p:txBody>
          <a:bodyPr wrap="square" rtlCol="0">
            <a:spAutoFit/>
          </a:bodyPr>
          <a:lstStyle/>
          <a:p>
            <a:pPr algn="ctr"/>
            <a:r>
              <a:rPr kumimoji="1" lang="en-US" altLang="zh-CN" sz="1600" dirty="0">
                <a:latin typeface="+mn-lt"/>
              </a:rPr>
              <a:t>Tim</a:t>
            </a:r>
            <a:r>
              <a:rPr kumimoji="1" lang="zh-CN" altLang="en-US" sz="1600" dirty="0">
                <a:latin typeface="+mn-lt"/>
              </a:rPr>
              <a:t> </a:t>
            </a:r>
            <a:r>
              <a:rPr kumimoji="1" lang="en-US" altLang="zh-CN" sz="1600" dirty="0">
                <a:latin typeface="+mn-lt"/>
              </a:rPr>
              <a:t>Berners</a:t>
            </a:r>
            <a:r>
              <a:rPr kumimoji="1" lang="zh-CN" altLang="en-US" sz="1600" dirty="0">
                <a:latin typeface="+mn-lt"/>
              </a:rPr>
              <a:t> </a:t>
            </a:r>
            <a:r>
              <a:rPr kumimoji="1" lang="en-US" altLang="zh-CN" sz="1600" dirty="0">
                <a:latin typeface="+mn-lt"/>
              </a:rPr>
              <a:t>Lee</a:t>
            </a:r>
          </a:p>
          <a:p>
            <a:pPr algn="ctr"/>
            <a:r>
              <a:rPr kumimoji="1" lang="en-US" altLang="zh-CN" sz="1600" dirty="0">
                <a:latin typeface="+mn-lt"/>
                <a:ea typeface="Microsoft YaHei" charset="-122"/>
                <a:cs typeface="Microsoft YaHei" charset="-122"/>
              </a:rPr>
              <a:t>Father of WWW</a:t>
            </a:r>
            <a:endParaRPr kumimoji="1" lang="en-US" altLang="zh-CN" sz="1600" dirty="0">
              <a:latin typeface="+mn-lt"/>
              <a:ea typeface="SimHei" charset="-122"/>
              <a:cs typeface="SimHei" charset="-122"/>
            </a:endParaRPr>
          </a:p>
          <a:p>
            <a:pPr algn="ctr"/>
            <a:r>
              <a:rPr kumimoji="1" lang="en-US" altLang="zh-CN" sz="1600" dirty="0">
                <a:latin typeface="+mn-lt"/>
                <a:ea typeface="SimHei" charset="-122"/>
                <a:cs typeface="SimHei" charset="-122"/>
              </a:rPr>
              <a:t>Turing Award</a:t>
            </a:r>
            <a:endParaRPr kumimoji="1" lang="zh-CN" altLang="en-US" sz="2000" dirty="0">
              <a:latin typeface="+mn-lt"/>
              <a:ea typeface="SimHei" charset="-122"/>
              <a:cs typeface="SimHei" charset="-122"/>
            </a:endParaRPr>
          </a:p>
        </p:txBody>
      </p:sp>
      <p:pic>
        <p:nvPicPr>
          <p:cNvPr id="7" name="Picture 6">
            <a:extLst>
              <a:ext uri="{FF2B5EF4-FFF2-40B4-BE49-F238E27FC236}">
                <a16:creationId xmlns:a16="http://schemas.microsoft.com/office/drawing/2014/main" id="{D5E13C8B-4AE4-994D-A427-9747CBE238C6}"/>
              </a:ext>
            </a:extLst>
          </p:cNvPr>
          <p:cNvPicPr>
            <a:picLocks noChangeAspect="1"/>
          </p:cNvPicPr>
          <p:nvPr/>
        </p:nvPicPr>
        <p:blipFill rotWithShape="1">
          <a:blip r:embed="rId4"/>
          <a:srcRect l="24064" r="11497" b="34820"/>
          <a:stretch/>
        </p:blipFill>
        <p:spPr>
          <a:xfrm>
            <a:off x="1384597" y="4269937"/>
            <a:ext cx="866050" cy="1067103"/>
          </a:xfrm>
          <a:prstGeom prst="rect">
            <a:avLst/>
          </a:prstGeom>
        </p:spPr>
      </p:pic>
      <p:sp>
        <p:nvSpPr>
          <p:cNvPr id="8" name="文本框 27">
            <a:extLst>
              <a:ext uri="{FF2B5EF4-FFF2-40B4-BE49-F238E27FC236}">
                <a16:creationId xmlns:a16="http://schemas.microsoft.com/office/drawing/2014/main" id="{CD401564-592F-D84A-9D38-755654A81671}"/>
              </a:ext>
            </a:extLst>
          </p:cNvPr>
          <p:cNvSpPr txBox="1"/>
          <p:nvPr/>
        </p:nvSpPr>
        <p:spPr>
          <a:xfrm>
            <a:off x="776536" y="5406315"/>
            <a:ext cx="2160240" cy="830997"/>
          </a:xfrm>
          <a:prstGeom prst="rect">
            <a:avLst/>
          </a:prstGeom>
          <a:noFill/>
        </p:spPr>
        <p:txBody>
          <a:bodyPr wrap="square" rtlCol="0">
            <a:spAutoFit/>
          </a:bodyPr>
          <a:lstStyle/>
          <a:p>
            <a:pPr algn="ctr"/>
            <a:r>
              <a:rPr kumimoji="1" lang="en-US" altLang="zh-CN" sz="1600" dirty="0">
                <a:latin typeface="+mn-lt"/>
              </a:rPr>
              <a:t>Edward</a:t>
            </a:r>
            <a:r>
              <a:rPr kumimoji="1" lang="zh-CN" altLang="en-US" sz="1600" dirty="0">
                <a:latin typeface="+mn-lt"/>
              </a:rPr>
              <a:t> </a:t>
            </a:r>
            <a:r>
              <a:rPr kumimoji="1" lang="en-US" altLang="zh-CN" sz="1600" dirty="0" err="1">
                <a:latin typeface="+mn-lt"/>
              </a:rPr>
              <a:t>Feigenbaum</a:t>
            </a:r>
            <a:endParaRPr kumimoji="1" lang="en-US" altLang="zh-CN" sz="1600" dirty="0">
              <a:latin typeface="+mn-lt"/>
            </a:endParaRPr>
          </a:p>
          <a:p>
            <a:pPr algn="ctr"/>
            <a:r>
              <a:rPr kumimoji="1" lang="en-US" altLang="zh-CN" sz="1600" dirty="0">
                <a:solidFill>
                  <a:schemeClr val="tx1"/>
                </a:solidFill>
                <a:latin typeface="+mn-lt"/>
                <a:ea typeface="Microsoft YaHei" charset="-122"/>
                <a:cs typeface="Microsoft YaHei" charset="-122"/>
              </a:rPr>
              <a:t>Father of KB</a:t>
            </a:r>
          </a:p>
          <a:p>
            <a:pPr algn="ctr"/>
            <a:r>
              <a:rPr kumimoji="1" lang="en-US" altLang="zh-CN" sz="1600" dirty="0">
                <a:latin typeface="+mn-lt"/>
                <a:ea typeface="SimHei" charset="-122"/>
                <a:cs typeface="SimHei" charset="-122"/>
              </a:rPr>
              <a:t>Turing Award</a:t>
            </a:r>
            <a:endParaRPr kumimoji="1" lang="zh-CN" altLang="en-US" sz="2000" dirty="0">
              <a:solidFill>
                <a:schemeClr val="tx1"/>
              </a:solidFill>
              <a:latin typeface="+mn-lt"/>
              <a:ea typeface="SimHei" charset="-122"/>
              <a:cs typeface="SimHei" charset="-122"/>
            </a:endParaRPr>
          </a:p>
        </p:txBody>
      </p:sp>
    </p:spTree>
    <p:extLst>
      <p:ext uri="{BB962C8B-B14F-4D97-AF65-F5344CB8AC3E}">
        <p14:creationId xmlns:p14="http://schemas.microsoft.com/office/powerpoint/2010/main" val="13567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576033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B20C211-DCCC-1542-BAF9-EB88BFAF1760}"/>
              </a:ext>
            </a:extLst>
          </p:cNvPr>
          <p:cNvSpPr/>
          <p:nvPr/>
        </p:nvSpPr>
        <p:spPr>
          <a:xfrm>
            <a:off x="457200" y="1066800"/>
            <a:ext cx="2407568" cy="25782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00099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3978-7BF6-3142-8EFC-633B19CA5CDB}"/>
              </a:ext>
            </a:extLst>
          </p:cNvPr>
          <p:cNvSpPr>
            <a:spLocks noGrp="1"/>
          </p:cNvSpPr>
          <p:nvPr>
            <p:ph type="title"/>
          </p:nvPr>
        </p:nvSpPr>
        <p:spPr/>
        <p:txBody>
          <a:bodyPr/>
          <a:lstStyle/>
          <a:p>
            <a:r>
              <a:rPr lang="en-US" dirty="0"/>
              <a:t>Random Walk</a:t>
            </a:r>
          </a:p>
        </p:txBody>
      </p:sp>
      <p:sp>
        <p:nvSpPr>
          <p:cNvPr id="3" name="Content Placeholder 2">
            <a:extLst>
              <a:ext uri="{FF2B5EF4-FFF2-40B4-BE49-F238E27FC236}">
                <a16:creationId xmlns:a16="http://schemas.microsoft.com/office/drawing/2014/main" id="{C255FF46-4B8C-D044-AFA8-90DE3EEF0B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F6F835-2B1F-564E-A54B-0B9A4AFF56DB}"/>
              </a:ext>
            </a:extLst>
          </p:cNvPr>
          <p:cNvPicPr>
            <a:picLocks noChangeAspect="1"/>
          </p:cNvPicPr>
          <p:nvPr/>
        </p:nvPicPr>
        <p:blipFill>
          <a:blip r:embed="rId2"/>
          <a:stretch>
            <a:fillRect/>
          </a:stretch>
        </p:blipFill>
        <p:spPr>
          <a:xfrm>
            <a:off x="360040" y="1196752"/>
            <a:ext cx="8913440" cy="5139359"/>
          </a:xfrm>
          <a:prstGeom prst="rect">
            <a:avLst/>
          </a:prstGeom>
        </p:spPr>
      </p:pic>
    </p:spTree>
    <p:extLst>
      <p:ext uri="{BB962C8B-B14F-4D97-AF65-F5344CB8AC3E}">
        <p14:creationId xmlns:p14="http://schemas.microsoft.com/office/powerpoint/2010/main" val="7698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B20C211-DCCC-1542-BAF9-EB88BFAF1760}"/>
              </a:ext>
            </a:extLst>
          </p:cNvPr>
          <p:cNvSpPr/>
          <p:nvPr/>
        </p:nvSpPr>
        <p:spPr>
          <a:xfrm>
            <a:off x="3368824" y="1066799"/>
            <a:ext cx="2407568" cy="29257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0352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2D9E-8B45-9147-9B0B-ED78B7FB54FE}"/>
              </a:ext>
            </a:extLst>
          </p:cNvPr>
          <p:cNvSpPr>
            <a:spLocks noGrp="1"/>
          </p:cNvSpPr>
          <p:nvPr>
            <p:ph type="title"/>
          </p:nvPr>
        </p:nvSpPr>
        <p:spPr/>
        <p:txBody>
          <a:bodyPr/>
          <a:lstStyle/>
          <a:p>
            <a:r>
              <a:rPr lang="en-US" dirty="0"/>
              <a:t>Representation Mapping</a:t>
            </a:r>
          </a:p>
        </p:txBody>
      </p:sp>
      <p:sp>
        <p:nvSpPr>
          <p:cNvPr id="3" name="Content Placeholder 2">
            <a:extLst>
              <a:ext uri="{FF2B5EF4-FFF2-40B4-BE49-F238E27FC236}">
                <a16:creationId xmlns:a16="http://schemas.microsoft.com/office/drawing/2014/main" id="{C1416F3C-C0C1-EF40-94B9-3C3843D1D53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00894FF-2108-F64D-AE43-F6AA5E83A9F9}"/>
              </a:ext>
            </a:extLst>
          </p:cNvPr>
          <p:cNvPicPr>
            <a:picLocks noChangeAspect="1"/>
          </p:cNvPicPr>
          <p:nvPr/>
        </p:nvPicPr>
        <p:blipFill>
          <a:blip r:embed="rId2"/>
          <a:stretch>
            <a:fillRect/>
          </a:stretch>
        </p:blipFill>
        <p:spPr>
          <a:xfrm>
            <a:off x="216024" y="1495524"/>
            <a:ext cx="9273480" cy="4237732"/>
          </a:xfrm>
          <a:prstGeom prst="rect">
            <a:avLst/>
          </a:prstGeom>
        </p:spPr>
      </p:pic>
    </p:spTree>
    <p:extLst>
      <p:ext uri="{BB962C8B-B14F-4D97-AF65-F5344CB8AC3E}">
        <p14:creationId xmlns:p14="http://schemas.microsoft.com/office/powerpoint/2010/main" val="19372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B20C211-DCCC-1542-BAF9-EB88BFAF1760}"/>
              </a:ext>
            </a:extLst>
          </p:cNvPr>
          <p:cNvSpPr/>
          <p:nvPr/>
        </p:nvSpPr>
        <p:spPr>
          <a:xfrm>
            <a:off x="6217840" y="1066800"/>
            <a:ext cx="3307160" cy="27606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55298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0E57-1380-5F49-A20B-1AD96A8F8D93}"/>
              </a:ext>
            </a:extLst>
          </p:cNvPr>
          <p:cNvSpPr>
            <a:spLocks noGrp="1"/>
          </p:cNvSpPr>
          <p:nvPr>
            <p:ph type="title"/>
          </p:nvPr>
        </p:nvSpPr>
        <p:spPr/>
        <p:txBody>
          <a:bodyPr/>
          <a:lstStyle/>
          <a:p>
            <a:r>
              <a:rPr lang="en-US" dirty="0"/>
              <a:t>Hierarchical </a:t>
            </a:r>
            <a:r>
              <a:rPr lang="en-US" dirty="0" err="1"/>
              <a:t>Softmax</a:t>
            </a:r>
            <a:endParaRPr lang="en-US" dirty="0"/>
          </a:p>
        </p:txBody>
      </p:sp>
      <p:sp>
        <p:nvSpPr>
          <p:cNvPr id="3" name="Content Placeholder 2">
            <a:extLst>
              <a:ext uri="{FF2B5EF4-FFF2-40B4-BE49-F238E27FC236}">
                <a16:creationId xmlns:a16="http://schemas.microsoft.com/office/drawing/2014/main" id="{6C79ED7F-4024-964B-BAE0-C341ACF6AA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943018-4F66-4241-BD27-E4E845395A1A}"/>
              </a:ext>
            </a:extLst>
          </p:cNvPr>
          <p:cNvPicPr>
            <a:picLocks noChangeAspect="1"/>
          </p:cNvPicPr>
          <p:nvPr/>
        </p:nvPicPr>
        <p:blipFill>
          <a:blip r:embed="rId2"/>
          <a:stretch>
            <a:fillRect/>
          </a:stretch>
        </p:blipFill>
        <p:spPr>
          <a:xfrm>
            <a:off x="848544" y="1131553"/>
            <a:ext cx="8337376" cy="5659736"/>
          </a:xfrm>
          <a:prstGeom prst="rect">
            <a:avLst/>
          </a:prstGeom>
        </p:spPr>
      </p:pic>
    </p:spTree>
    <p:extLst>
      <p:ext uri="{BB962C8B-B14F-4D97-AF65-F5344CB8AC3E}">
        <p14:creationId xmlns:p14="http://schemas.microsoft.com/office/powerpoint/2010/main" val="222366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2757-C4FC-FD4D-9E01-989955374257}"/>
              </a:ext>
            </a:extLst>
          </p:cNvPr>
          <p:cNvSpPr>
            <a:spLocks noGrp="1"/>
          </p:cNvSpPr>
          <p:nvPr>
            <p:ph type="title"/>
          </p:nvPr>
        </p:nvSpPr>
        <p:spPr/>
        <p:txBody>
          <a:bodyPr/>
          <a:lstStyle/>
          <a:p>
            <a:r>
              <a:rPr lang="en-US" dirty="0"/>
              <a:t>Parameter Learning</a:t>
            </a:r>
          </a:p>
        </p:txBody>
      </p:sp>
      <p:sp>
        <p:nvSpPr>
          <p:cNvPr id="3" name="Content Placeholder 2">
            <a:extLst>
              <a:ext uri="{FF2B5EF4-FFF2-40B4-BE49-F238E27FC236}">
                <a16:creationId xmlns:a16="http://schemas.microsoft.com/office/drawing/2014/main" id="{D04A6E3E-69C2-0D48-BEB7-7945F14D08D4}"/>
              </a:ext>
            </a:extLst>
          </p:cNvPr>
          <p:cNvSpPr>
            <a:spLocks noGrp="1"/>
          </p:cNvSpPr>
          <p:nvPr>
            <p:ph idx="1"/>
          </p:nvPr>
        </p:nvSpPr>
        <p:spPr/>
        <p:txBody>
          <a:bodyPr/>
          <a:lstStyle/>
          <a:p>
            <a:r>
              <a:rPr lang="en-US" dirty="0"/>
              <a:t>Randomly initialize the representations</a:t>
            </a:r>
          </a:p>
          <a:p>
            <a:r>
              <a:rPr lang="en-US" dirty="0"/>
              <a:t>Each classifier in the hierarchy has a set of weights</a:t>
            </a:r>
          </a:p>
          <a:p>
            <a:r>
              <a:rPr lang="en-US" dirty="0"/>
              <a:t>Use SGD (stochastic gradient descent) to update both classifier weights and vertex representations simultaneously</a:t>
            </a:r>
          </a:p>
        </p:txBody>
      </p:sp>
    </p:spTree>
    <p:extLst>
      <p:ext uri="{BB962C8B-B14F-4D97-AF65-F5344CB8AC3E}">
        <p14:creationId xmlns:p14="http://schemas.microsoft.com/office/powerpoint/2010/main" val="510866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6E86-AB26-3E46-ACC5-38BD83229C15}"/>
              </a:ext>
            </a:extLst>
          </p:cNvPr>
          <p:cNvSpPr>
            <a:spLocks noGrp="1"/>
          </p:cNvSpPr>
          <p:nvPr>
            <p:ph type="title"/>
          </p:nvPr>
        </p:nvSpPr>
        <p:spPr>
          <a:xfrm>
            <a:off x="271463" y="188913"/>
            <a:ext cx="7057801" cy="792162"/>
          </a:xfrm>
        </p:spPr>
        <p:txBody>
          <a:bodyPr/>
          <a:lstStyle/>
          <a:p>
            <a:r>
              <a:rPr lang="en-US" dirty="0"/>
              <a:t>Results: </a:t>
            </a:r>
            <a:r>
              <a:rPr lang="en-US" dirty="0" err="1"/>
              <a:t>BlogCatalog</a:t>
            </a:r>
            <a:endParaRPr lang="en-US" dirty="0"/>
          </a:p>
        </p:txBody>
      </p:sp>
      <p:sp>
        <p:nvSpPr>
          <p:cNvPr id="3" name="Content Placeholder 2">
            <a:extLst>
              <a:ext uri="{FF2B5EF4-FFF2-40B4-BE49-F238E27FC236}">
                <a16:creationId xmlns:a16="http://schemas.microsoft.com/office/drawing/2014/main" id="{84DB3272-2192-2946-B0EC-5C631E84FF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B119425-A5F3-7441-8C55-29FD2193DEFD}"/>
              </a:ext>
            </a:extLst>
          </p:cNvPr>
          <p:cNvPicPr>
            <a:picLocks noChangeAspect="1"/>
          </p:cNvPicPr>
          <p:nvPr/>
        </p:nvPicPr>
        <p:blipFill>
          <a:blip r:embed="rId2"/>
          <a:stretch>
            <a:fillRect/>
          </a:stretch>
        </p:blipFill>
        <p:spPr>
          <a:xfrm>
            <a:off x="7111380" y="272892"/>
            <a:ext cx="2794620" cy="1355908"/>
          </a:xfrm>
          <a:prstGeom prst="rect">
            <a:avLst/>
          </a:prstGeom>
        </p:spPr>
      </p:pic>
      <p:pic>
        <p:nvPicPr>
          <p:cNvPr id="5" name="Picture 4">
            <a:extLst>
              <a:ext uri="{FF2B5EF4-FFF2-40B4-BE49-F238E27FC236}">
                <a16:creationId xmlns:a16="http://schemas.microsoft.com/office/drawing/2014/main" id="{9880AA8E-F7E8-C34E-804F-4771E92D3FD9}"/>
              </a:ext>
            </a:extLst>
          </p:cNvPr>
          <p:cNvPicPr>
            <a:picLocks noChangeAspect="1"/>
          </p:cNvPicPr>
          <p:nvPr/>
        </p:nvPicPr>
        <p:blipFill>
          <a:blip r:embed="rId3"/>
          <a:stretch>
            <a:fillRect/>
          </a:stretch>
        </p:blipFill>
        <p:spPr>
          <a:xfrm>
            <a:off x="776536" y="1628799"/>
            <a:ext cx="8569568" cy="4713263"/>
          </a:xfrm>
          <a:prstGeom prst="rect">
            <a:avLst/>
          </a:prstGeom>
        </p:spPr>
      </p:pic>
    </p:spTree>
    <p:extLst>
      <p:ext uri="{BB962C8B-B14F-4D97-AF65-F5344CB8AC3E}">
        <p14:creationId xmlns:p14="http://schemas.microsoft.com/office/powerpoint/2010/main" val="370019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6E86-AB26-3E46-ACC5-38BD83229C15}"/>
              </a:ext>
            </a:extLst>
          </p:cNvPr>
          <p:cNvSpPr>
            <a:spLocks noGrp="1"/>
          </p:cNvSpPr>
          <p:nvPr>
            <p:ph type="title"/>
          </p:nvPr>
        </p:nvSpPr>
        <p:spPr>
          <a:xfrm>
            <a:off x="271463" y="188913"/>
            <a:ext cx="7057801" cy="792162"/>
          </a:xfrm>
        </p:spPr>
        <p:txBody>
          <a:bodyPr/>
          <a:lstStyle/>
          <a:p>
            <a:r>
              <a:rPr lang="en-US" dirty="0"/>
              <a:t>Results: YouTube</a:t>
            </a:r>
          </a:p>
        </p:txBody>
      </p:sp>
      <p:sp>
        <p:nvSpPr>
          <p:cNvPr id="3" name="Content Placeholder 2">
            <a:extLst>
              <a:ext uri="{FF2B5EF4-FFF2-40B4-BE49-F238E27FC236}">
                <a16:creationId xmlns:a16="http://schemas.microsoft.com/office/drawing/2014/main" id="{84DB3272-2192-2946-B0EC-5C631E84FFB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4A48FCC-198F-634B-9796-18A72D5F3A85}"/>
              </a:ext>
            </a:extLst>
          </p:cNvPr>
          <p:cNvPicPr>
            <a:picLocks noChangeAspect="1"/>
          </p:cNvPicPr>
          <p:nvPr/>
        </p:nvPicPr>
        <p:blipFill>
          <a:blip r:embed="rId2"/>
          <a:stretch>
            <a:fillRect/>
          </a:stretch>
        </p:blipFill>
        <p:spPr>
          <a:xfrm>
            <a:off x="784598" y="2031305"/>
            <a:ext cx="8913440" cy="4310758"/>
          </a:xfrm>
          <a:prstGeom prst="rect">
            <a:avLst/>
          </a:prstGeom>
        </p:spPr>
      </p:pic>
      <p:pic>
        <p:nvPicPr>
          <p:cNvPr id="7" name="Picture 6">
            <a:extLst>
              <a:ext uri="{FF2B5EF4-FFF2-40B4-BE49-F238E27FC236}">
                <a16:creationId xmlns:a16="http://schemas.microsoft.com/office/drawing/2014/main" id="{42833A20-969D-ED4C-8FEE-E1F32EBD86C7}"/>
              </a:ext>
            </a:extLst>
          </p:cNvPr>
          <p:cNvPicPr>
            <a:picLocks noChangeAspect="1"/>
          </p:cNvPicPr>
          <p:nvPr/>
        </p:nvPicPr>
        <p:blipFill>
          <a:blip r:embed="rId3"/>
          <a:stretch>
            <a:fillRect/>
          </a:stretch>
        </p:blipFill>
        <p:spPr>
          <a:xfrm>
            <a:off x="7113240" y="548680"/>
            <a:ext cx="2192785" cy="1246120"/>
          </a:xfrm>
          <a:prstGeom prst="rect">
            <a:avLst/>
          </a:prstGeom>
        </p:spPr>
      </p:pic>
    </p:spTree>
    <p:extLst>
      <p:ext uri="{BB962C8B-B14F-4D97-AF65-F5344CB8AC3E}">
        <p14:creationId xmlns:p14="http://schemas.microsoft.com/office/powerpoint/2010/main" val="1402804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6538" y="5200650"/>
            <a:ext cx="1333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Rectangle 2"/>
          <p:cNvSpPr>
            <a:spLocks noGrp="1" noChangeArrowheads="1"/>
          </p:cNvSpPr>
          <p:nvPr>
            <p:ph type="title"/>
          </p:nvPr>
        </p:nvSpPr>
        <p:spPr/>
        <p:txBody>
          <a:bodyPr/>
          <a:lstStyle/>
          <a:p>
            <a:r>
              <a:rPr lang="en-US" altLang="zh-CN" dirty="0">
                <a:ea typeface="黑体" charset="-122"/>
                <a:cs typeface="Arial" charset="0"/>
              </a:rPr>
              <a:t>Networked World</a:t>
            </a:r>
            <a:endParaRPr lang="zh-CN" altLang="en-US" dirty="0">
              <a:ea typeface="黑体" charset="-122"/>
              <a:cs typeface="Arial" charset="0"/>
            </a:endParaRPr>
          </a:p>
        </p:txBody>
      </p:sp>
      <p:pic>
        <p:nvPicPr>
          <p:cNvPr id="7171" name="Picture 2"/>
          <p:cNvPicPr>
            <a:picLocks noChangeAspect="1" noChangeArrowheads="1"/>
          </p:cNvPicPr>
          <p:nvPr/>
        </p:nvPicPr>
        <p:blipFill>
          <a:blip r:embed="rId4">
            <a:extLst>
              <a:ext uri="{28A0092B-C50C-407E-A947-70E740481C1C}">
                <a14:useLocalDpi xmlns:a14="http://schemas.microsoft.com/office/drawing/2010/main" val="0"/>
              </a:ext>
            </a:extLst>
          </a:blip>
          <a:srcRect t="15887" b="4672"/>
          <a:stretch>
            <a:fillRect/>
          </a:stretch>
        </p:blipFill>
        <p:spPr bwMode="auto">
          <a:xfrm>
            <a:off x="1665288" y="1295400"/>
            <a:ext cx="11604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8438" y="2476500"/>
            <a:ext cx="14398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16"/>
          <p:cNvSpPr>
            <a:spLocks noChangeArrowheads="1"/>
          </p:cNvSpPr>
          <p:nvPr/>
        </p:nvSpPr>
        <p:spPr bwMode="auto">
          <a:xfrm>
            <a:off x="1101725" y="1655763"/>
            <a:ext cx="3165475" cy="774700"/>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2 billion</a:t>
            </a:r>
            <a:r>
              <a:rPr lang="en-US" altLang="zh-CN" sz="1846" dirty="0">
                <a:solidFill>
                  <a:srgbClr val="FF0000"/>
                </a:solidFill>
                <a:latin typeface="+mn-lt"/>
                <a:ea typeface="+mn-ea"/>
              </a:rPr>
              <a:t> </a:t>
            </a:r>
            <a:r>
              <a:rPr lang="en-US" altLang="zh-CN" sz="1846" dirty="0">
                <a:latin typeface="+mn-lt"/>
                <a:ea typeface="+mn-ea"/>
              </a:rPr>
              <a:t>MAU</a:t>
            </a:r>
          </a:p>
          <a:p>
            <a:pPr>
              <a:buFont typeface="Arial" pitchFamily="34" charset="0"/>
              <a:buChar char="•"/>
              <a:defRPr/>
            </a:pPr>
            <a:r>
              <a:rPr lang="en-US" altLang="zh-CN" sz="1846" dirty="0">
                <a:solidFill>
                  <a:srgbClr val="0000CC"/>
                </a:solidFill>
                <a:latin typeface="+mn-lt"/>
                <a:ea typeface="+mn-ea"/>
              </a:rPr>
              <a:t> 26.4 billion </a:t>
            </a:r>
            <a:r>
              <a:rPr lang="en-US" altLang="zh-CN" sz="1846" dirty="0">
                <a:latin typeface="+mn-lt"/>
                <a:ea typeface="+mn-ea"/>
              </a:rPr>
              <a:t>minutes/day</a:t>
            </a:r>
          </a:p>
        </p:txBody>
      </p:sp>
      <p:sp>
        <p:nvSpPr>
          <p:cNvPr id="44" name="矩形 20"/>
          <p:cNvSpPr>
            <a:spLocks noChangeArrowheads="1"/>
          </p:cNvSpPr>
          <p:nvPr/>
        </p:nvSpPr>
        <p:spPr bwMode="auto">
          <a:xfrm>
            <a:off x="6259513" y="2949575"/>
            <a:ext cx="3095625" cy="773113"/>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462 million</a:t>
            </a:r>
            <a:r>
              <a:rPr lang="en-US" altLang="zh-CN" sz="1846" dirty="0">
                <a:solidFill>
                  <a:srgbClr val="FF0000"/>
                </a:solidFill>
                <a:latin typeface="+mn-lt"/>
                <a:ea typeface="+mn-ea"/>
              </a:rPr>
              <a:t> </a:t>
            </a:r>
            <a:r>
              <a:rPr lang="en-US" altLang="zh-CN" sz="1846" dirty="0">
                <a:latin typeface="+mn-lt"/>
                <a:ea typeface="+mn-ea"/>
              </a:rPr>
              <a:t>users  </a:t>
            </a:r>
          </a:p>
          <a:p>
            <a:pPr>
              <a:buFont typeface="Arial" pitchFamily="34" charset="0"/>
              <a:buChar char="•"/>
              <a:defRPr/>
            </a:pPr>
            <a:r>
              <a:rPr lang="en-US" altLang="zh-CN" sz="1846" dirty="0">
                <a:solidFill>
                  <a:srgbClr val="0000CC"/>
                </a:solidFill>
                <a:latin typeface="+mn-lt"/>
                <a:ea typeface="+mn-ea"/>
              </a:rPr>
              <a:t> influencing </a:t>
            </a:r>
            <a:r>
              <a:rPr lang="en-US" altLang="zh-CN" sz="1846" dirty="0">
                <a:solidFill>
                  <a:srgbClr val="000000"/>
                </a:solidFill>
                <a:latin typeface="+mn-lt"/>
                <a:ea typeface="+mn-ea"/>
              </a:rPr>
              <a:t>our daily life</a:t>
            </a:r>
          </a:p>
        </p:txBody>
      </p:sp>
      <p:sp>
        <p:nvSpPr>
          <p:cNvPr id="48" name="矩形 17"/>
          <p:cNvSpPr>
            <a:spLocks noChangeArrowheads="1"/>
          </p:cNvSpPr>
          <p:nvPr/>
        </p:nvSpPr>
        <p:spPr bwMode="auto">
          <a:xfrm>
            <a:off x="803275" y="2986088"/>
            <a:ext cx="2673350" cy="711200"/>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320 million</a:t>
            </a:r>
            <a:r>
              <a:rPr lang="en-US" altLang="zh-CN" sz="1846" dirty="0">
                <a:solidFill>
                  <a:srgbClr val="FF0000"/>
                </a:solidFill>
                <a:latin typeface="+mn-lt"/>
                <a:ea typeface="+mn-ea"/>
              </a:rPr>
              <a:t> </a:t>
            </a:r>
            <a:r>
              <a:rPr lang="en-US" altLang="zh-CN" sz="1846" dirty="0">
                <a:latin typeface="+mn-lt"/>
                <a:ea typeface="+mn-ea"/>
              </a:rPr>
              <a:t>MAU  </a:t>
            </a:r>
          </a:p>
          <a:p>
            <a:pPr>
              <a:buFont typeface="Arial" pitchFamily="34" charset="0"/>
              <a:buChar char="•"/>
              <a:defRPr/>
            </a:pPr>
            <a:r>
              <a:rPr lang="en-US" altLang="zh-CN" sz="1846" dirty="0">
                <a:solidFill>
                  <a:srgbClr val="0000CC"/>
                </a:solidFill>
                <a:latin typeface="+mn-lt"/>
                <a:ea typeface="+mn-ea"/>
              </a:rPr>
              <a:t> Peak: 143K </a:t>
            </a:r>
            <a:r>
              <a:rPr lang="en-US" altLang="zh-CN" sz="1846" dirty="0">
                <a:latin typeface="+mn-lt"/>
                <a:ea typeface="+mn-ea"/>
              </a:rPr>
              <a:t>tweets/s</a:t>
            </a:r>
          </a:p>
        </p:txBody>
      </p:sp>
      <p:pic>
        <p:nvPicPr>
          <p:cNvPr id="7176" name="图片 31" descr="alibaba_group2-featur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19775" y="1182688"/>
            <a:ext cx="21097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9979" y="5181600"/>
            <a:ext cx="626039" cy="62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21"/>
          <p:cNvSpPr>
            <a:spLocks noChangeArrowheads="1"/>
          </p:cNvSpPr>
          <p:nvPr/>
        </p:nvSpPr>
        <p:spPr bwMode="auto">
          <a:xfrm>
            <a:off x="5137150" y="5793047"/>
            <a:ext cx="3517900" cy="756978"/>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QQ: 860 million</a:t>
            </a:r>
            <a:r>
              <a:rPr lang="en-US" altLang="zh-CN" sz="1846" dirty="0">
                <a:solidFill>
                  <a:srgbClr val="FF0000"/>
                </a:solidFill>
                <a:latin typeface="+mn-lt"/>
                <a:ea typeface="+mn-ea"/>
              </a:rPr>
              <a:t> </a:t>
            </a:r>
            <a:r>
              <a:rPr lang="en-US" altLang="zh-CN" sz="1846" dirty="0">
                <a:latin typeface="+mn-lt"/>
                <a:ea typeface="+mn-ea"/>
              </a:rPr>
              <a:t>MAU</a:t>
            </a:r>
          </a:p>
          <a:p>
            <a:pPr>
              <a:buFont typeface="Arial" pitchFamily="34" charset="0"/>
              <a:buChar char="•"/>
              <a:defRPr/>
            </a:pPr>
            <a:r>
              <a:rPr lang="en-US" altLang="zh-CN" sz="1846" dirty="0">
                <a:solidFill>
                  <a:srgbClr val="0000CC"/>
                </a:solidFill>
                <a:latin typeface="+mn-lt"/>
                <a:ea typeface="+mn-ea"/>
              </a:rPr>
              <a:t> WeChat: 1.1 billion </a:t>
            </a:r>
            <a:r>
              <a:rPr lang="en-US" altLang="zh-CN" sz="1846" dirty="0">
                <a:latin typeface="+mn-lt"/>
                <a:ea typeface="+mn-ea"/>
              </a:rPr>
              <a:t>MAU</a:t>
            </a:r>
            <a:endParaRPr lang="en-US" altLang="zh-CN" sz="1846" dirty="0">
              <a:solidFill>
                <a:srgbClr val="000000"/>
              </a:solidFill>
              <a:latin typeface="+mn-lt"/>
              <a:ea typeface="+mn-ea"/>
            </a:endParaRPr>
          </a:p>
        </p:txBody>
      </p:sp>
      <p:pic>
        <p:nvPicPr>
          <p:cNvPr id="7189" name="图片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61584" y="5181600"/>
            <a:ext cx="597066" cy="59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28"/>
          <p:cNvSpPr>
            <a:spLocks noChangeArrowheads="1"/>
          </p:cNvSpPr>
          <p:nvPr/>
        </p:nvSpPr>
        <p:spPr bwMode="auto">
          <a:xfrm>
            <a:off x="889000" y="4305300"/>
            <a:ext cx="2882900" cy="773113"/>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700 million</a:t>
            </a:r>
            <a:r>
              <a:rPr lang="en-US" altLang="zh-CN" sz="1846" dirty="0">
                <a:solidFill>
                  <a:srgbClr val="FF0000"/>
                </a:solidFill>
                <a:latin typeface="+mn-lt"/>
                <a:ea typeface="+mn-ea"/>
              </a:rPr>
              <a:t> </a:t>
            </a:r>
            <a:r>
              <a:rPr lang="en-US" altLang="zh-CN" sz="1846" dirty="0">
                <a:solidFill>
                  <a:srgbClr val="000000"/>
                </a:solidFill>
                <a:latin typeface="+mn-lt"/>
                <a:ea typeface="+mn-ea"/>
              </a:rPr>
              <a:t>MAU</a:t>
            </a:r>
            <a:endParaRPr lang="en-US" altLang="zh-CN" sz="1846" dirty="0">
              <a:latin typeface="+mn-lt"/>
              <a:ea typeface="+mn-ea"/>
            </a:endParaRPr>
          </a:p>
          <a:p>
            <a:pPr>
              <a:buFont typeface="Arial" pitchFamily="34" charset="0"/>
              <a:buChar char="•"/>
              <a:defRPr/>
            </a:pPr>
            <a:r>
              <a:rPr lang="en-US" altLang="zh-CN" sz="1846" dirty="0">
                <a:solidFill>
                  <a:srgbClr val="0000CC"/>
                </a:solidFill>
                <a:latin typeface="+mn-lt"/>
                <a:ea typeface="+mn-ea"/>
              </a:rPr>
              <a:t> 95 million</a:t>
            </a:r>
            <a:r>
              <a:rPr lang="en-US" altLang="zh-CN" sz="1846" dirty="0">
                <a:latin typeface="+mn-lt"/>
                <a:ea typeface="+mn-ea"/>
              </a:rPr>
              <a:t> pics/day</a:t>
            </a:r>
          </a:p>
        </p:txBody>
      </p:sp>
      <p:sp>
        <p:nvSpPr>
          <p:cNvPr id="54" name="矩形 27"/>
          <p:cNvSpPr>
            <a:spLocks noChangeArrowheads="1"/>
          </p:cNvSpPr>
          <p:nvPr/>
        </p:nvSpPr>
        <p:spPr bwMode="auto">
          <a:xfrm>
            <a:off x="5467350" y="1624013"/>
            <a:ext cx="3375025" cy="754062"/>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&gt;777 million</a:t>
            </a:r>
            <a:r>
              <a:rPr lang="en-US" altLang="zh-CN" sz="1846" dirty="0">
                <a:solidFill>
                  <a:srgbClr val="FF0000"/>
                </a:solidFill>
                <a:latin typeface="+mn-lt"/>
                <a:ea typeface="+mn-ea"/>
              </a:rPr>
              <a:t> </a:t>
            </a:r>
            <a:r>
              <a:rPr lang="en-US" altLang="zh-CN" dirty="0">
                <a:latin typeface="+mn-lt"/>
                <a:ea typeface="+mn-ea"/>
              </a:rPr>
              <a:t>trans.</a:t>
            </a:r>
            <a:r>
              <a:rPr lang="en-US" altLang="zh-CN" sz="1846" dirty="0">
                <a:latin typeface="+mn-lt"/>
                <a:ea typeface="+mn-ea"/>
              </a:rPr>
              <a:t> (</a:t>
            </a:r>
            <a:r>
              <a:rPr lang="en-US" altLang="zh-CN" sz="1846" dirty="0" err="1">
                <a:latin typeface="+mn-lt"/>
                <a:ea typeface="+mn-ea"/>
              </a:rPr>
              <a:t>alipay</a:t>
            </a:r>
            <a:r>
              <a:rPr lang="en-US" altLang="zh-CN" sz="1846" dirty="0">
                <a:latin typeface="+mn-lt"/>
                <a:ea typeface="+mn-ea"/>
              </a:rPr>
              <a:t>)</a:t>
            </a:r>
          </a:p>
          <a:p>
            <a:pPr>
              <a:buFont typeface="Arial" pitchFamily="34" charset="0"/>
              <a:buChar char="•"/>
              <a:defRPr/>
            </a:pPr>
            <a:r>
              <a:rPr lang="en-US" altLang="zh-CN" sz="1846" dirty="0">
                <a:solidFill>
                  <a:srgbClr val="0000CC"/>
                </a:solidFill>
                <a:latin typeface="+mn-lt"/>
                <a:ea typeface="+mn-ea"/>
              </a:rPr>
              <a:t> </a:t>
            </a:r>
            <a:r>
              <a:rPr lang="en-US" altLang="zh-CN" dirty="0">
                <a:solidFill>
                  <a:srgbClr val="0000CC"/>
                </a:solidFill>
                <a:latin typeface="+mn-lt"/>
                <a:ea typeface="+mn-ea"/>
              </a:rPr>
              <a:t>200</a:t>
            </a:r>
            <a:r>
              <a:rPr lang="en-US" altLang="zh-CN" sz="1846" dirty="0">
                <a:solidFill>
                  <a:srgbClr val="0000CC"/>
                </a:solidFill>
                <a:latin typeface="+mn-lt"/>
                <a:ea typeface="+mn-ea"/>
              </a:rPr>
              <a:t> billion </a:t>
            </a:r>
            <a:r>
              <a:rPr lang="en-US" altLang="zh-CN" sz="1846" dirty="0">
                <a:latin typeface="+mn-lt"/>
                <a:ea typeface="+mn-ea"/>
              </a:rPr>
              <a:t>on 11/11</a:t>
            </a:r>
          </a:p>
        </p:txBody>
      </p:sp>
      <p:pic>
        <p:nvPicPr>
          <p:cNvPr id="7180" name="图片 23" descr="Screen Shot 2013-11-14 at 4.01.22 PM.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660775" y="2327275"/>
            <a:ext cx="2417763"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椭圆 24"/>
          <p:cNvSpPr>
            <a:spLocks noChangeArrowheads="1"/>
          </p:cNvSpPr>
          <p:nvPr/>
        </p:nvSpPr>
        <p:spPr bwMode="auto">
          <a:xfrm>
            <a:off x="3657600" y="2330450"/>
            <a:ext cx="2420938" cy="2989263"/>
          </a:xfrm>
          <a:prstGeom prst="ellipse">
            <a:avLst/>
          </a:prstGeom>
          <a:noFill/>
          <a:ln w="19050">
            <a:solidFill>
              <a:srgbClr val="3C88D2"/>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a:solidFill>
                <a:schemeClr val="lt1"/>
              </a:solidFill>
              <a:latin typeface="+mn-lt"/>
              <a:ea typeface="+mn-ea"/>
            </a:endParaRPr>
          </a:p>
        </p:txBody>
      </p:sp>
      <p:sp>
        <p:nvSpPr>
          <p:cNvPr id="20" name="矩形 28"/>
          <p:cNvSpPr>
            <a:spLocks noChangeArrowheads="1"/>
          </p:cNvSpPr>
          <p:nvPr/>
        </p:nvSpPr>
        <p:spPr bwMode="auto">
          <a:xfrm>
            <a:off x="1154113" y="5703888"/>
            <a:ext cx="2884487" cy="773112"/>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300 million</a:t>
            </a:r>
            <a:r>
              <a:rPr lang="en-US" altLang="zh-CN" sz="1846" dirty="0">
                <a:solidFill>
                  <a:srgbClr val="FF0000"/>
                </a:solidFill>
                <a:latin typeface="+mn-lt"/>
                <a:ea typeface="+mn-ea"/>
              </a:rPr>
              <a:t> </a:t>
            </a:r>
            <a:r>
              <a:rPr lang="en-US" altLang="zh-CN" sz="1846" dirty="0">
                <a:solidFill>
                  <a:srgbClr val="000000"/>
                </a:solidFill>
                <a:latin typeface="+mn-lt"/>
                <a:ea typeface="+mn-ea"/>
              </a:rPr>
              <a:t>MAU</a:t>
            </a:r>
            <a:endParaRPr lang="en-US" altLang="zh-CN" sz="1846" dirty="0">
              <a:latin typeface="+mn-lt"/>
              <a:ea typeface="+mn-ea"/>
            </a:endParaRPr>
          </a:p>
          <a:p>
            <a:pPr>
              <a:buFont typeface="Arial" pitchFamily="34" charset="0"/>
              <a:buChar char="•"/>
              <a:defRPr/>
            </a:pPr>
            <a:r>
              <a:rPr lang="en-US" altLang="zh-CN" sz="1846" dirty="0">
                <a:solidFill>
                  <a:srgbClr val="0000CC"/>
                </a:solidFill>
                <a:latin typeface="+mn-lt"/>
                <a:ea typeface="+mn-ea"/>
              </a:rPr>
              <a:t> 30 minutes</a:t>
            </a:r>
            <a:r>
              <a:rPr lang="en-US" altLang="zh-CN" sz="1846" dirty="0">
                <a:latin typeface="+mn-lt"/>
                <a:ea typeface="+mn-ea"/>
              </a:rPr>
              <a:t>/user/day</a:t>
            </a:r>
          </a:p>
        </p:txBody>
      </p:sp>
      <p:pic>
        <p:nvPicPr>
          <p:cNvPr id="7183"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54100" y="3886200"/>
            <a:ext cx="1447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84263" y="2590800"/>
            <a:ext cx="17526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8"/>
          <p:cNvSpPr>
            <a:spLocks noChangeArrowheads="1"/>
          </p:cNvSpPr>
          <p:nvPr/>
        </p:nvSpPr>
        <p:spPr bwMode="auto">
          <a:xfrm>
            <a:off x="6208713" y="4265613"/>
            <a:ext cx="2884487" cy="774700"/>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~1.5 billion</a:t>
            </a:r>
            <a:r>
              <a:rPr lang="en-US" altLang="zh-CN" sz="1846" dirty="0">
                <a:solidFill>
                  <a:srgbClr val="FF0000"/>
                </a:solidFill>
                <a:latin typeface="+mn-lt"/>
                <a:ea typeface="+mn-ea"/>
              </a:rPr>
              <a:t> </a:t>
            </a:r>
            <a:r>
              <a:rPr lang="en-US" altLang="zh-CN" sz="1846" dirty="0">
                <a:solidFill>
                  <a:srgbClr val="000000"/>
                </a:solidFill>
                <a:latin typeface="+mn-lt"/>
                <a:ea typeface="+mn-ea"/>
              </a:rPr>
              <a:t>MAU</a:t>
            </a:r>
            <a:endParaRPr lang="en-US" altLang="zh-CN" sz="1846" dirty="0">
              <a:latin typeface="+mn-lt"/>
              <a:ea typeface="+mn-ea"/>
            </a:endParaRPr>
          </a:p>
          <a:p>
            <a:pPr>
              <a:buFont typeface="Arial" pitchFamily="34" charset="0"/>
              <a:buChar char="•"/>
              <a:defRPr/>
            </a:pPr>
            <a:r>
              <a:rPr lang="en-US" altLang="zh-CN" sz="1846" dirty="0">
                <a:solidFill>
                  <a:srgbClr val="0000CC"/>
                </a:solidFill>
                <a:latin typeface="+mn-lt"/>
                <a:ea typeface="+mn-ea"/>
              </a:rPr>
              <a:t> 70 minutes</a:t>
            </a:r>
            <a:r>
              <a:rPr lang="en-US" altLang="zh-CN" sz="1846" dirty="0">
                <a:latin typeface="+mn-lt"/>
                <a:ea typeface="+mn-ea"/>
              </a:rPr>
              <a:t>/user/day</a:t>
            </a:r>
          </a:p>
        </p:txBody>
      </p:sp>
      <p:pic>
        <p:nvPicPr>
          <p:cNvPr id="7186" name="Picture 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3810000"/>
            <a:ext cx="13493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063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4C29E-4688-864B-A5E5-789589093D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0CC9B25-473C-9845-ABC1-5A70359F5CDE}"/>
              </a:ext>
            </a:extLst>
          </p:cNvPr>
          <p:cNvSpPr>
            <a:spLocks noGrp="1"/>
          </p:cNvSpPr>
          <p:nvPr>
            <p:ph idx="1"/>
          </p:nvPr>
        </p:nvSpPr>
        <p:spPr>
          <a:xfrm>
            <a:off x="350838" y="2276871"/>
            <a:ext cx="9139237" cy="3849291"/>
          </a:xfrm>
        </p:spPr>
        <p:txBody>
          <a:bodyPr/>
          <a:lstStyle/>
          <a:p>
            <a:r>
              <a:rPr lang="en-US" dirty="0" err="1"/>
              <a:t>DeepWalk</a:t>
            </a:r>
            <a:r>
              <a:rPr lang="en-US" dirty="0"/>
              <a:t> utilizes fixed-length, unbiased random walks to generate context for each node, can we do better? </a:t>
            </a:r>
          </a:p>
          <a:p>
            <a:endParaRPr lang="en-US" dirty="0"/>
          </a:p>
        </p:txBody>
      </p:sp>
    </p:spTree>
    <p:extLst>
      <p:ext uri="{BB962C8B-B14F-4D97-AF65-F5344CB8AC3E}">
        <p14:creationId xmlns:p14="http://schemas.microsoft.com/office/powerpoint/2010/main" val="362911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tLang="x-none"/>
              <a:t>Later</a:t>
            </a:r>
            <a:r>
              <a:rPr lang="mr-IN" altLang="x-none"/>
              <a:t>…</a:t>
            </a:r>
            <a:endParaRPr lang="en-US" altLang="x-none"/>
          </a:p>
        </p:txBody>
      </p:sp>
      <p:sp>
        <p:nvSpPr>
          <p:cNvPr id="12290" name="Content Placeholder 2"/>
          <p:cNvSpPr>
            <a:spLocks noGrp="1"/>
          </p:cNvSpPr>
          <p:nvPr>
            <p:ph idx="1"/>
          </p:nvPr>
        </p:nvSpPr>
        <p:spPr>
          <a:xfrm>
            <a:off x="704850" y="1196975"/>
            <a:ext cx="6381750" cy="4929188"/>
          </a:xfrm>
        </p:spPr>
        <p:txBody>
          <a:bodyPr/>
          <a:lstStyle/>
          <a:p>
            <a:r>
              <a:rPr lang="en-US" altLang="x-none" sz="2800" dirty="0"/>
              <a:t>LINE</a:t>
            </a:r>
            <a:r>
              <a:rPr lang="en-US" altLang="x-none" sz="2800" baseline="30000" dirty="0"/>
              <a:t>[1]</a:t>
            </a:r>
            <a:r>
              <a:rPr lang="en-US" altLang="x-none" sz="2800" dirty="0"/>
              <a:t>: explicitly preserves both </a:t>
            </a:r>
            <a:r>
              <a:rPr lang="en-US" altLang="x-none" sz="2800" i="1" dirty="0">
                <a:solidFill>
                  <a:srgbClr val="0000CC"/>
                </a:solidFill>
              </a:rPr>
              <a:t>first-order</a:t>
            </a:r>
            <a:r>
              <a:rPr lang="en-US" altLang="x-none" sz="2800" i="1" dirty="0"/>
              <a:t> </a:t>
            </a:r>
            <a:r>
              <a:rPr lang="en-US" altLang="x-none" sz="2800" dirty="0"/>
              <a:t>and </a:t>
            </a:r>
            <a:r>
              <a:rPr lang="en-US" altLang="x-none" sz="2800" i="1" dirty="0">
                <a:solidFill>
                  <a:srgbClr val="0000CC"/>
                </a:solidFill>
              </a:rPr>
              <a:t>second-order</a:t>
            </a:r>
            <a:r>
              <a:rPr lang="en-US" altLang="x-none" sz="2800" i="1" dirty="0"/>
              <a:t> </a:t>
            </a:r>
            <a:r>
              <a:rPr lang="en-US" altLang="x-none" sz="2800" dirty="0"/>
              <a:t>proximities.</a:t>
            </a:r>
          </a:p>
          <a:p>
            <a:pPr>
              <a:spcBef>
                <a:spcPts val="2475"/>
              </a:spcBef>
            </a:pPr>
            <a:r>
              <a:rPr lang="en-US" altLang="x-none" sz="2800" dirty="0"/>
              <a:t>PTE</a:t>
            </a:r>
            <a:r>
              <a:rPr lang="en-US" altLang="x-none" sz="2800" baseline="30000" dirty="0"/>
              <a:t>[2]</a:t>
            </a:r>
            <a:r>
              <a:rPr lang="en-US" altLang="x-none" sz="2800" dirty="0"/>
              <a:t>: learn </a:t>
            </a:r>
            <a:r>
              <a:rPr lang="en-US" altLang="x-none" sz="2800" dirty="0">
                <a:solidFill>
                  <a:srgbClr val="0000CC"/>
                </a:solidFill>
              </a:rPr>
              <a:t>heterogeneous</a:t>
            </a:r>
            <a:r>
              <a:rPr lang="en-US" altLang="x-none" sz="2800" dirty="0"/>
              <a:t> text network embedding via a semi-supervised manner.</a:t>
            </a:r>
          </a:p>
          <a:p>
            <a:pPr>
              <a:spcBef>
                <a:spcPts val="2475"/>
              </a:spcBef>
            </a:pPr>
            <a:r>
              <a:rPr lang="en-US" altLang="x-none" sz="2800" dirty="0"/>
              <a:t>Node2vec</a:t>
            </a:r>
            <a:r>
              <a:rPr lang="en-US" altLang="x-none" sz="2800" baseline="30000" dirty="0"/>
              <a:t>[3]</a:t>
            </a:r>
            <a:r>
              <a:rPr lang="en-US" altLang="x-none" sz="2800" dirty="0"/>
              <a:t>: use a </a:t>
            </a:r>
            <a:r>
              <a:rPr lang="en-US" altLang="x-none" sz="2800" dirty="0">
                <a:solidFill>
                  <a:srgbClr val="0000CC"/>
                </a:solidFill>
              </a:rPr>
              <a:t>biased</a:t>
            </a:r>
            <a:r>
              <a:rPr lang="en-US" altLang="x-none" sz="2800" dirty="0"/>
              <a:t> random walk to better explore node’s neighborhood.</a:t>
            </a:r>
          </a:p>
        </p:txBody>
      </p:sp>
      <p:sp>
        <p:nvSpPr>
          <p:cNvPr id="12291" name="Rectangle 3"/>
          <p:cNvSpPr>
            <a:spLocks noChangeArrowheads="1"/>
          </p:cNvSpPr>
          <p:nvPr/>
        </p:nvSpPr>
        <p:spPr bwMode="auto">
          <a:xfrm>
            <a:off x="0" y="6272213"/>
            <a:ext cx="9525000" cy="5857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 Tang, M. Qu, M. Wang, M. Zhang, J. Yan, and Q. Mei. 2015. Line: Large-scale information network embedding. </a:t>
            </a:r>
            <a:r>
              <a:rPr kumimoji="0" lang="en-US" altLang="x-none" sz="1100" i="1" dirty="0">
                <a:latin typeface="Times New Roman" charset="0"/>
              </a:rPr>
              <a:t>WWW</a:t>
            </a:r>
            <a:r>
              <a:rPr kumimoji="0" lang="en-US" altLang="x-none" sz="1100" dirty="0">
                <a:latin typeface="Times New Roman" charset="0"/>
              </a:rPr>
              <a:t>, 1067–1077.</a:t>
            </a:r>
          </a:p>
          <a:p>
            <a:pPr marL="228600" indent="-228600">
              <a:spcBef>
                <a:spcPct val="0"/>
              </a:spcBef>
              <a:buFont typeface="+mj-lt"/>
              <a:buAutoNum type="arabicPeriod"/>
            </a:pPr>
            <a:r>
              <a:rPr kumimoji="0" lang="en-US" altLang="x-none" sz="1100" dirty="0">
                <a:latin typeface="Times New Roman" charset="0"/>
              </a:rPr>
              <a:t>J. Tang, M.  Qu, and Q. Mei. 2015. </a:t>
            </a:r>
            <a:r>
              <a:rPr kumimoji="0" lang="en-US" altLang="x-none" sz="1100" dirty="0" err="1">
                <a:latin typeface="Times New Roman" charset="0"/>
              </a:rPr>
              <a:t>Pte</a:t>
            </a:r>
            <a:r>
              <a:rPr kumimoji="0" lang="en-US" altLang="x-none" sz="1100" dirty="0">
                <a:latin typeface="Times New Roman" charset="0"/>
              </a:rPr>
              <a:t>: Predictive text embedding through large-scale heterogeneous text networks. </a:t>
            </a:r>
            <a:r>
              <a:rPr kumimoji="0" lang="en-US" altLang="x-none" sz="1100" i="1" dirty="0">
                <a:latin typeface="Times New Roman" charset="0"/>
              </a:rPr>
              <a:t>KDD</a:t>
            </a:r>
            <a:r>
              <a:rPr kumimoji="0" lang="en-US" altLang="x-none" sz="1100" dirty="0">
                <a:latin typeface="Times New Roman" charset="0"/>
              </a:rPr>
              <a:t>, 1165–1174.</a:t>
            </a:r>
          </a:p>
          <a:p>
            <a:pPr marL="228600" indent="-228600">
              <a:spcBef>
                <a:spcPct val="0"/>
              </a:spcBef>
              <a:buFont typeface="+mj-lt"/>
              <a:buAutoNum type="arabicPeriod"/>
            </a:pPr>
            <a:r>
              <a:rPr kumimoji="0" lang="en-US" altLang="x-none" sz="1100" dirty="0">
                <a:latin typeface="Times New Roman" charset="0"/>
              </a:rPr>
              <a:t>A. Grover and J. </a:t>
            </a:r>
            <a:r>
              <a:rPr kumimoji="0" lang="en-US" altLang="x-none" sz="1100" dirty="0" err="1">
                <a:latin typeface="Times New Roman" charset="0"/>
              </a:rPr>
              <a:t>Leskovec</a:t>
            </a:r>
            <a:r>
              <a:rPr kumimoji="0" lang="en-US" altLang="x-none" sz="1100" dirty="0">
                <a:latin typeface="Times New Roman" charset="0"/>
              </a:rPr>
              <a:t>. 2016. node2vec: Scalable feature learning for networks. </a:t>
            </a:r>
            <a:r>
              <a:rPr kumimoji="0" lang="en-US" altLang="x-none" sz="1100" i="1" dirty="0">
                <a:latin typeface="Times New Roman" charset="0"/>
              </a:rPr>
              <a:t>KDD</a:t>
            </a:r>
            <a:r>
              <a:rPr kumimoji="0" lang="en-US" altLang="x-none" sz="1100" dirty="0">
                <a:latin typeface="Times New Roman" charset="0"/>
              </a:rPr>
              <a:t>, 855–864.</a:t>
            </a:r>
          </a:p>
        </p:txBody>
      </p:sp>
      <p:pic>
        <p:nvPicPr>
          <p:cNvPr id="1229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85248" y="764704"/>
            <a:ext cx="2720752" cy="176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01272" y="4273281"/>
            <a:ext cx="2014239" cy="145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29264" y="2610502"/>
            <a:ext cx="2438161" cy="153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022596"/>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x-none" dirty="0"/>
              <a:t>Questions</a:t>
            </a:r>
          </a:p>
        </p:txBody>
      </p:sp>
      <p:sp>
        <p:nvSpPr>
          <p:cNvPr id="14338" name="Content Placeholder 2"/>
          <p:cNvSpPr>
            <a:spLocks noGrp="1"/>
          </p:cNvSpPr>
          <p:nvPr>
            <p:ph idx="1"/>
          </p:nvPr>
        </p:nvSpPr>
        <p:spPr>
          <a:xfrm>
            <a:off x="628650" y="2209800"/>
            <a:ext cx="8820150" cy="3916363"/>
          </a:xfrm>
        </p:spPr>
        <p:txBody>
          <a:bodyPr/>
          <a:lstStyle/>
          <a:p>
            <a:r>
              <a:rPr lang="en-US" altLang="x-none" dirty="0"/>
              <a:t>What are the </a:t>
            </a:r>
            <a:r>
              <a:rPr lang="en-US" altLang="x-none" dirty="0">
                <a:solidFill>
                  <a:srgbClr val="C00000"/>
                </a:solidFill>
              </a:rPr>
              <a:t>fundamentals </a:t>
            </a:r>
            <a:r>
              <a:rPr lang="en-US" altLang="x-none" dirty="0"/>
              <a:t>underlying the </a:t>
            </a:r>
            <a:r>
              <a:rPr lang="en-US" altLang="x-none" dirty="0">
                <a:solidFill>
                  <a:srgbClr val="0000CC"/>
                </a:solidFill>
              </a:rPr>
              <a:t>different models</a:t>
            </a:r>
            <a:r>
              <a:rPr lang="en-US" altLang="x-none" dirty="0"/>
              <a:t>?</a:t>
            </a:r>
          </a:p>
          <a:p>
            <a:pPr marL="0" indent="0">
              <a:buNone/>
            </a:pPr>
            <a:r>
              <a:rPr lang="en-US" altLang="x-none" dirty="0"/>
              <a:t>or</a:t>
            </a:r>
          </a:p>
          <a:p>
            <a:r>
              <a:rPr lang="en-US" altLang="x-none" dirty="0"/>
              <a:t>Can we </a:t>
            </a:r>
            <a:r>
              <a:rPr lang="en-US" altLang="x-none" dirty="0">
                <a:solidFill>
                  <a:srgbClr val="C00000"/>
                </a:solidFill>
              </a:rPr>
              <a:t>unify </a:t>
            </a:r>
            <a:r>
              <a:rPr lang="en-US" altLang="x-none" dirty="0"/>
              <a:t>the </a:t>
            </a:r>
            <a:r>
              <a:rPr lang="en-US" altLang="x-none" dirty="0">
                <a:solidFill>
                  <a:srgbClr val="0000CC"/>
                </a:solidFill>
              </a:rPr>
              <a:t>different</a:t>
            </a:r>
            <a:r>
              <a:rPr lang="en-US" altLang="x-none" dirty="0"/>
              <a:t> graph embedding approaches?</a:t>
            </a:r>
          </a:p>
          <a:p>
            <a:endParaRPr lang="en-US" altLang="x-none" dirty="0"/>
          </a:p>
        </p:txBody>
      </p:sp>
    </p:spTree>
    <p:extLst>
      <p:ext uri="{BB962C8B-B14F-4D97-AF65-F5344CB8AC3E}">
        <p14:creationId xmlns:p14="http://schemas.microsoft.com/office/powerpoint/2010/main" val="247202240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31825" y="274638"/>
            <a:ext cx="8642350" cy="792162"/>
          </a:xfrm>
        </p:spPr>
        <p:txBody>
          <a:bodyPr/>
          <a:lstStyle/>
          <a:p>
            <a:r>
              <a:rPr lang="en-US" altLang="x-none" dirty="0">
                <a:solidFill>
                  <a:srgbClr val="C00000"/>
                </a:solidFill>
              </a:rPr>
              <a:t>Unifying </a:t>
            </a:r>
            <a:r>
              <a:rPr lang="en-US" altLang="x-none" dirty="0" err="1">
                <a:solidFill>
                  <a:srgbClr val="0000CC"/>
                </a:solidFill>
              </a:rPr>
              <a:t>DeepWalk</a:t>
            </a:r>
            <a:r>
              <a:rPr lang="en-US" altLang="x-none" dirty="0"/>
              <a:t>, </a:t>
            </a:r>
            <a:r>
              <a:rPr lang="en-US" altLang="x-none" dirty="0">
                <a:solidFill>
                  <a:srgbClr val="0000CC"/>
                </a:solidFill>
              </a:rPr>
              <a:t>LINE</a:t>
            </a:r>
            <a:r>
              <a:rPr lang="en-US" altLang="x-none" dirty="0"/>
              <a:t>, </a:t>
            </a:r>
            <a:r>
              <a:rPr lang="en-US" altLang="x-none" dirty="0">
                <a:solidFill>
                  <a:srgbClr val="0000CC"/>
                </a:solidFill>
              </a:rPr>
              <a:t>PTE</a:t>
            </a:r>
            <a:r>
              <a:rPr lang="en-US" altLang="x-none" dirty="0"/>
              <a:t>, and </a:t>
            </a:r>
            <a:r>
              <a:rPr lang="en-US" altLang="x-none" dirty="0">
                <a:solidFill>
                  <a:srgbClr val="0000CC"/>
                </a:solidFill>
              </a:rPr>
              <a:t>node2vec </a:t>
            </a:r>
            <a:r>
              <a:rPr lang="en-US" altLang="x-none" dirty="0">
                <a:solidFill>
                  <a:schemeClr val="tx1"/>
                </a:solidFill>
              </a:rPr>
              <a:t>into </a:t>
            </a:r>
            <a:r>
              <a:rPr lang="en-US" altLang="x-none" dirty="0">
                <a:solidFill>
                  <a:srgbClr val="C00000"/>
                </a:solidFill>
              </a:rPr>
              <a:t>Matrix</a:t>
            </a:r>
            <a:r>
              <a:rPr lang="en-US" altLang="x-none" dirty="0">
                <a:solidFill>
                  <a:schemeClr val="tx1"/>
                </a:solidFill>
              </a:rPr>
              <a:t> Forms</a:t>
            </a:r>
            <a:endParaRPr lang="en-US" altLang="x-none" baseline="30000" dirty="0">
              <a:solidFill>
                <a:schemeClr val="tx1"/>
              </a:solidFill>
            </a:endParaRPr>
          </a:p>
        </p:txBody>
      </p:sp>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3331" y="1360487"/>
            <a:ext cx="7170069" cy="340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762649"/>
            <a:ext cx="70485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2DDFF33-A109-EC43-973B-0F2F7FFBEC1D}"/>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spTree>
    <p:extLst>
      <p:ext uri="{BB962C8B-B14F-4D97-AF65-F5344CB8AC3E}">
        <p14:creationId xmlns:p14="http://schemas.microsoft.com/office/powerpoint/2010/main" val="225227751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D4F53-E3A9-48A9-8E15-25D5742B4401}"/>
              </a:ext>
            </a:extLst>
          </p:cNvPr>
          <p:cNvPicPr>
            <a:picLocks noChangeAspect="1"/>
          </p:cNvPicPr>
          <p:nvPr/>
        </p:nvPicPr>
        <p:blipFill>
          <a:blip r:embed="rId3"/>
          <a:stretch>
            <a:fillRect/>
          </a:stretch>
        </p:blipFill>
        <p:spPr>
          <a:xfrm>
            <a:off x="481440" y="1767341"/>
            <a:ext cx="2538651" cy="1509060"/>
          </a:xfrm>
          <a:prstGeom prst="rect">
            <a:avLst/>
          </a:prstGeom>
        </p:spPr>
      </p:pic>
      <p:pic>
        <p:nvPicPr>
          <p:cNvPr id="4" name="Picture 3">
            <a:extLst>
              <a:ext uri="{FF2B5EF4-FFF2-40B4-BE49-F238E27FC236}">
                <a16:creationId xmlns:a16="http://schemas.microsoft.com/office/drawing/2014/main" id="{8B63D447-5CE0-475F-8688-60CCD36A6022}"/>
              </a:ext>
            </a:extLst>
          </p:cNvPr>
          <p:cNvPicPr>
            <a:picLocks noChangeAspect="1"/>
          </p:cNvPicPr>
          <p:nvPr/>
        </p:nvPicPr>
        <p:blipFill>
          <a:blip r:embed="rId4"/>
          <a:stretch>
            <a:fillRect/>
          </a:stretch>
        </p:blipFill>
        <p:spPr>
          <a:xfrm>
            <a:off x="7761624" y="1856937"/>
            <a:ext cx="2144377" cy="1496190"/>
          </a:xfrm>
          <a:prstGeom prst="rect">
            <a:avLst/>
          </a:prstGeom>
        </p:spPr>
      </p:pic>
      <p:sp>
        <p:nvSpPr>
          <p:cNvPr id="128" name="Arrow: Right 127">
            <a:extLst>
              <a:ext uri="{FF2B5EF4-FFF2-40B4-BE49-F238E27FC236}">
                <a16:creationId xmlns:a16="http://schemas.microsoft.com/office/drawing/2014/main" id="{6CB7BB7C-B8CE-41A2-8504-41E48BF987B8}"/>
              </a:ext>
            </a:extLst>
          </p:cNvPr>
          <p:cNvSpPr/>
          <p:nvPr/>
        </p:nvSpPr>
        <p:spPr>
          <a:xfrm>
            <a:off x="3021401"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FFF00B-9F4D-4205-8D9B-0A8BEFEB8CE6}"/>
              </a:ext>
            </a:extLst>
          </p:cNvPr>
          <p:cNvPicPr>
            <a:picLocks noChangeAspect="1"/>
          </p:cNvPicPr>
          <p:nvPr/>
        </p:nvPicPr>
        <p:blipFill>
          <a:blip r:embed="rId5"/>
          <a:stretch>
            <a:fillRect/>
          </a:stretch>
        </p:blipFill>
        <p:spPr>
          <a:xfrm>
            <a:off x="3463231" y="2085880"/>
            <a:ext cx="1329911" cy="871983"/>
          </a:xfrm>
          <a:prstGeom prst="rect">
            <a:avLst/>
          </a:prstGeom>
        </p:spPr>
      </p:pic>
      <p:grpSp>
        <p:nvGrpSpPr>
          <p:cNvPr id="9" name="Group 8">
            <a:extLst>
              <a:ext uri="{FF2B5EF4-FFF2-40B4-BE49-F238E27FC236}">
                <a16:creationId xmlns:a16="http://schemas.microsoft.com/office/drawing/2014/main" id="{A5D2037D-BFD2-4F75-83E2-967FE990134C}"/>
              </a:ext>
            </a:extLst>
          </p:cNvPr>
          <p:cNvGrpSpPr/>
          <p:nvPr/>
        </p:nvGrpSpPr>
        <p:grpSpPr>
          <a:xfrm>
            <a:off x="5172931" y="1700808"/>
            <a:ext cx="1823182" cy="1781826"/>
            <a:chOff x="4298395" y="2000088"/>
            <a:chExt cx="1869930" cy="2165695"/>
          </a:xfrm>
        </p:grpSpPr>
        <p:sp>
          <p:nvSpPr>
            <p:cNvPr id="10" name="Rectangle 9">
              <a:extLst>
                <a:ext uri="{FF2B5EF4-FFF2-40B4-BE49-F238E27FC236}">
                  <a16:creationId xmlns:a16="http://schemas.microsoft.com/office/drawing/2014/main" id="{691E4CE2-323A-4B75-9BF2-F6A6A78247BC}"/>
                </a:ext>
              </a:extLst>
            </p:cNvPr>
            <p:cNvSpPr/>
            <p:nvPr/>
          </p:nvSpPr>
          <p:spPr>
            <a:xfrm>
              <a:off x="4663499"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Rectangle 11">
              <a:extLst>
                <a:ext uri="{FF2B5EF4-FFF2-40B4-BE49-F238E27FC236}">
                  <a16:creationId xmlns:a16="http://schemas.microsoft.com/office/drawing/2014/main" id="{99D64012-2E22-469D-8A5E-1B3B2FA5F21A}"/>
                </a:ext>
              </a:extLst>
            </p:cNvPr>
            <p:cNvSpPr/>
            <p:nvPr/>
          </p:nvSpPr>
          <p:spPr>
            <a:xfrm>
              <a:off x="5210708"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Rectangle 12">
              <a:extLst>
                <a:ext uri="{FF2B5EF4-FFF2-40B4-BE49-F238E27FC236}">
                  <a16:creationId xmlns:a16="http://schemas.microsoft.com/office/drawing/2014/main" id="{0A2BED58-B9EC-4C87-9072-C99821DEEEDC}"/>
                </a:ext>
              </a:extLst>
            </p:cNvPr>
            <p:cNvSpPr/>
            <p:nvPr/>
          </p:nvSpPr>
          <p:spPr>
            <a:xfrm>
              <a:off x="5803519" y="200008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5" name="Rectangle 14">
              <a:extLst>
                <a:ext uri="{FF2B5EF4-FFF2-40B4-BE49-F238E27FC236}">
                  <a16:creationId xmlns:a16="http://schemas.microsoft.com/office/drawing/2014/main" id="{D4522E10-EA50-4726-97AB-9F60741A6DED}"/>
                </a:ext>
              </a:extLst>
            </p:cNvPr>
            <p:cNvSpPr/>
            <p:nvPr/>
          </p:nvSpPr>
          <p:spPr>
            <a:xfrm>
              <a:off x="5803519" y="246842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6" name="Rectangle 15">
              <a:extLst>
                <a:ext uri="{FF2B5EF4-FFF2-40B4-BE49-F238E27FC236}">
                  <a16:creationId xmlns:a16="http://schemas.microsoft.com/office/drawing/2014/main" id="{CC69C021-4CF1-4944-ACB7-16243B105B25}"/>
                </a:ext>
              </a:extLst>
            </p:cNvPr>
            <p:cNvSpPr/>
            <p:nvPr/>
          </p:nvSpPr>
          <p:spPr>
            <a:xfrm>
              <a:off x="5803519" y="3196956"/>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7" name="Rectangle 16">
              <a:extLst>
                <a:ext uri="{FF2B5EF4-FFF2-40B4-BE49-F238E27FC236}">
                  <a16:creationId xmlns:a16="http://schemas.microsoft.com/office/drawing/2014/main" id="{D2FDD87D-20D5-4B4D-801A-470585052F5C}"/>
                </a:ext>
              </a:extLst>
            </p:cNvPr>
            <p:cNvSpPr/>
            <p:nvPr/>
          </p:nvSpPr>
          <p:spPr>
            <a:xfrm>
              <a:off x="5803519" y="3665295"/>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8" name="Straight Arrow Connector 17">
              <a:extLst>
                <a:ext uri="{FF2B5EF4-FFF2-40B4-BE49-F238E27FC236}">
                  <a16:creationId xmlns:a16="http://schemas.microsoft.com/office/drawing/2014/main" id="{EEA16708-C47F-4929-96A8-D86FB155D590}"/>
                </a:ext>
              </a:extLst>
            </p:cNvPr>
            <p:cNvCxnSpPr>
              <a:endCxn id="13" idx="1"/>
            </p:cNvCxnSpPr>
            <p:nvPr/>
          </p:nvCxnSpPr>
          <p:spPr>
            <a:xfrm flipV="1">
              <a:off x="5301910" y="2182221"/>
              <a:ext cx="501609" cy="7025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D077D0-9B06-410C-BED5-5CBC036EDFC2}"/>
                </a:ext>
              </a:extLst>
            </p:cNvPr>
            <p:cNvCxnSpPr>
              <a:endCxn id="15" idx="1"/>
            </p:cNvCxnSpPr>
            <p:nvPr/>
          </p:nvCxnSpPr>
          <p:spPr>
            <a:xfrm flipV="1">
              <a:off x="5301910" y="2650561"/>
              <a:ext cx="501609" cy="338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9CDF8A-7662-4082-8386-34112EC99F10}"/>
                </a:ext>
              </a:extLst>
            </p:cNvPr>
            <p:cNvCxnSpPr>
              <a:endCxn id="16" idx="1"/>
            </p:cNvCxnSpPr>
            <p:nvPr/>
          </p:nvCxnSpPr>
          <p:spPr>
            <a:xfrm>
              <a:off x="5301910" y="3040841"/>
              <a:ext cx="501609" cy="3382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4A1C70-F2E4-4E09-8E36-C6B199E3B367}"/>
                </a:ext>
              </a:extLst>
            </p:cNvPr>
            <p:cNvCxnSpPr>
              <a:endCxn id="17" idx="1"/>
            </p:cNvCxnSpPr>
            <p:nvPr/>
          </p:nvCxnSpPr>
          <p:spPr>
            <a:xfrm>
              <a:off x="5301910" y="3144918"/>
              <a:ext cx="501609" cy="7025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DC9FF30-138B-47C4-A49C-10D9B63B895D}"/>
                    </a:ext>
                  </a:extLst>
                </p:cNvPr>
                <p:cNvSpPr txBox="1"/>
                <p:nvPr/>
              </p:nvSpPr>
              <p:spPr>
                <a:xfrm>
                  <a:off x="4298395" y="2792899"/>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sub>
                        </m:sSub>
                      </m:oMath>
                    </m:oMathPara>
                  </a14:m>
                  <a:endParaRPr lang="en-US" sz="1755" dirty="0"/>
                </a:p>
              </p:txBody>
            </p:sp>
          </mc:Choice>
          <mc:Fallback xmlns="">
            <p:sp>
              <p:nvSpPr>
                <p:cNvPr id="82" name="TextBox 81"/>
                <p:cNvSpPr txBox="1">
                  <a:spLocks noRot="1" noChangeAspect="1" noMove="1" noResize="1" noEditPoints="1" noAdjustHandles="1" noChangeArrowheads="1" noChangeShapeType="1" noTextEdit="1"/>
                </p:cNvSpPr>
                <p:nvPr/>
              </p:nvSpPr>
              <p:spPr>
                <a:xfrm>
                  <a:off x="4298395" y="2792899"/>
                  <a:ext cx="273605" cy="419441"/>
                </a:xfrm>
                <a:prstGeom prst="rect">
                  <a:avLst/>
                </a:prstGeom>
                <a:blipFill>
                  <a:blip r:embed="rId6"/>
                  <a:stretch>
                    <a:fillRect r="-31481"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14C8D7B-D0A2-4F69-90AC-4FAE92091875}"/>
                    </a:ext>
                  </a:extLst>
                </p:cNvPr>
                <p:cNvSpPr txBox="1"/>
                <p:nvPr/>
              </p:nvSpPr>
              <p:spPr>
                <a:xfrm>
                  <a:off x="5894720" y="2060094"/>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xmlns="">
            <p:sp>
              <p:nvSpPr>
                <p:cNvPr id="83" name="TextBox 82"/>
                <p:cNvSpPr txBox="1">
                  <a:spLocks noRot="1" noChangeAspect="1" noMove="1" noResize="1" noEditPoints="1" noAdjustHandles="1" noChangeArrowheads="1" noChangeShapeType="1" noTextEdit="1"/>
                </p:cNvSpPr>
                <p:nvPr/>
              </p:nvSpPr>
              <p:spPr>
                <a:xfrm>
                  <a:off x="5894720" y="2060094"/>
                  <a:ext cx="273605" cy="419441"/>
                </a:xfrm>
                <a:prstGeom prst="rect">
                  <a:avLst/>
                </a:prstGeom>
                <a:blipFill>
                  <a:blip r:embed="rId7"/>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BF7733D-0215-4012-AEBD-5BAAF965A210}"/>
                    </a:ext>
                  </a:extLst>
                </p:cNvPr>
                <p:cNvSpPr txBox="1"/>
                <p:nvPr/>
              </p:nvSpPr>
              <p:spPr>
                <a:xfrm>
                  <a:off x="5894720" y="2528433"/>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xmlns="">
            <p:sp>
              <p:nvSpPr>
                <p:cNvPr id="84" name="TextBox 83"/>
                <p:cNvSpPr txBox="1">
                  <a:spLocks noRot="1" noChangeAspect="1" noMove="1" noResize="1" noEditPoints="1" noAdjustHandles="1" noChangeArrowheads="1" noChangeShapeType="1" noTextEdit="1"/>
                </p:cNvSpPr>
                <p:nvPr/>
              </p:nvSpPr>
              <p:spPr>
                <a:xfrm>
                  <a:off x="5894720" y="2528433"/>
                  <a:ext cx="273605" cy="419441"/>
                </a:xfrm>
                <a:prstGeom prst="rect">
                  <a:avLst/>
                </a:prstGeom>
                <a:blipFill>
                  <a:blip r:embed="rId8"/>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778C3D4-6D83-4B7A-BA56-A2C3ECE463CE}"/>
                    </a:ext>
                  </a:extLst>
                </p:cNvPr>
                <p:cNvSpPr txBox="1"/>
                <p:nvPr/>
              </p:nvSpPr>
              <p:spPr>
                <a:xfrm>
                  <a:off x="5894720" y="3256960"/>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xmlns="">
            <p:sp>
              <p:nvSpPr>
                <p:cNvPr id="85" name="TextBox 84"/>
                <p:cNvSpPr txBox="1">
                  <a:spLocks noRot="1" noChangeAspect="1" noMove="1" noResize="1" noEditPoints="1" noAdjustHandles="1" noChangeArrowheads="1" noChangeShapeType="1" noTextEdit="1"/>
                </p:cNvSpPr>
                <p:nvPr/>
              </p:nvSpPr>
              <p:spPr>
                <a:xfrm>
                  <a:off x="5894720" y="3256961"/>
                  <a:ext cx="273605" cy="419441"/>
                </a:xfrm>
                <a:prstGeom prst="rect">
                  <a:avLst/>
                </a:prstGeom>
                <a:blipFill>
                  <a:blip r:embed="rId9"/>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37E8B9-3D82-4EF2-B1DD-4D8924128282}"/>
                    </a:ext>
                  </a:extLst>
                </p:cNvPr>
                <p:cNvSpPr txBox="1"/>
                <p:nvPr/>
              </p:nvSpPr>
              <p:spPr>
                <a:xfrm>
                  <a:off x="5894720" y="3725301"/>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xmlns="">
            <p:sp>
              <p:nvSpPr>
                <p:cNvPr id="86" name="TextBox 85"/>
                <p:cNvSpPr txBox="1">
                  <a:spLocks noRot="1" noChangeAspect="1" noMove="1" noResize="1" noEditPoints="1" noAdjustHandles="1" noChangeArrowheads="1" noChangeShapeType="1" noTextEdit="1"/>
                </p:cNvSpPr>
                <p:nvPr/>
              </p:nvSpPr>
              <p:spPr>
                <a:xfrm>
                  <a:off x="5894720" y="3725301"/>
                  <a:ext cx="273605" cy="419441"/>
                </a:xfrm>
                <a:prstGeom prst="rect">
                  <a:avLst/>
                </a:prstGeom>
                <a:blipFill>
                  <a:blip r:embed="rId10"/>
                  <a:stretch>
                    <a:fillRect r="-109259"/>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E5C2439F-2A60-4A05-98E7-704EDCFB9D5A}"/>
                </a:ext>
              </a:extLst>
            </p:cNvPr>
            <p:cNvCxnSpPr>
              <a:stCxn id="10" idx="3"/>
              <a:endCxn id="12" idx="1"/>
            </p:cNvCxnSpPr>
            <p:nvPr/>
          </p:nvCxnSpPr>
          <p:spPr>
            <a:xfrm>
              <a:off x="4754701" y="3014824"/>
              <a:ext cx="4560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Arrow: Right 27">
            <a:extLst>
              <a:ext uri="{FF2B5EF4-FFF2-40B4-BE49-F238E27FC236}">
                <a16:creationId xmlns:a16="http://schemas.microsoft.com/office/drawing/2014/main" id="{D6BDEA6B-7848-4403-81AB-896BC7923F0D}"/>
              </a:ext>
            </a:extLst>
          </p:cNvPr>
          <p:cNvSpPr/>
          <p:nvPr/>
        </p:nvSpPr>
        <p:spPr>
          <a:xfrm>
            <a:off x="4953000"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8C6E4FA9-6220-4DC3-AF16-36476E80FEC3}"/>
              </a:ext>
            </a:extLst>
          </p:cNvPr>
          <p:cNvSpPr/>
          <p:nvPr/>
        </p:nvSpPr>
        <p:spPr>
          <a:xfrm>
            <a:off x="7485456"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7B7B7C-8826-49D2-BDDF-741E79F83582}"/>
              </a:ext>
            </a:extLst>
          </p:cNvPr>
          <p:cNvPicPr>
            <a:picLocks noChangeAspect="1"/>
          </p:cNvPicPr>
          <p:nvPr/>
        </p:nvPicPr>
        <p:blipFill>
          <a:blip r:embed="rId11">
            <a:duotone>
              <a:prstClr val="black"/>
              <a:schemeClr val="accent5">
                <a:tint val="45000"/>
                <a:satMod val="400000"/>
              </a:schemeClr>
            </a:duotone>
          </a:blip>
          <a:stretch>
            <a:fillRect/>
          </a:stretch>
        </p:blipFill>
        <p:spPr>
          <a:xfrm>
            <a:off x="2072680" y="4375323"/>
            <a:ext cx="4583460" cy="997893"/>
          </a:xfrm>
          <a:prstGeom prst="rect">
            <a:avLst/>
          </a:prstGeom>
          <a:ln>
            <a:solidFill>
              <a:srgbClr val="3C88D2"/>
            </a:solidFill>
          </a:ln>
        </p:spPr>
      </p:pic>
      <p:sp>
        <p:nvSpPr>
          <p:cNvPr id="6" name="TextBox 5">
            <a:extLst>
              <a:ext uri="{FF2B5EF4-FFF2-40B4-BE49-F238E27FC236}">
                <a16:creationId xmlns:a16="http://schemas.microsoft.com/office/drawing/2014/main" id="{6670082C-4137-4FB5-9CA9-4DE3CB16F2AC}"/>
              </a:ext>
            </a:extLst>
          </p:cNvPr>
          <p:cNvSpPr txBox="1"/>
          <p:nvPr/>
        </p:nvSpPr>
        <p:spPr>
          <a:xfrm>
            <a:off x="1928664" y="3717032"/>
            <a:ext cx="6515598" cy="392415"/>
          </a:xfrm>
          <a:prstGeom prst="rect">
            <a:avLst/>
          </a:prstGeom>
          <a:noFill/>
        </p:spPr>
        <p:txBody>
          <a:bodyPr wrap="square" rtlCol="0">
            <a:spAutoFit/>
          </a:bodyPr>
          <a:lstStyle/>
          <a:p>
            <a:r>
              <a:rPr lang="en-US" sz="1950" dirty="0" err="1"/>
              <a:t>DeepWalk</a:t>
            </a:r>
            <a:r>
              <a:rPr lang="en-US" sz="1950" dirty="0"/>
              <a:t> is asymptotically and implicitly factorizing </a:t>
            </a:r>
          </a:p>
        </p:txBody>
      </p:sp>
      <p:sp>
        <p:nvSpPr>
          <p:cNvPr id="39" name="Title 1">
            <a:extLst>
              <a:ext uri="{FF2B5EF4-FFF2-40B4-BE49-F238E27FC236}">
                <a16:creationId xmlns:a16="http://schemas.microsoft.com/office/drawing/2014/main" id="{3F1DB8D0-9646-4D6F-8CB6-1066CE90CBFA}"/>
              </a:ext>
            </a:extLst>
          </p:cNvPr>
          <p:cNvSpPr>
            <a:spLocks noGrp="1"/>
          </p:cNvSpPr>
          <p:nvPr>
            <p:ph type="title"/>
          </p:nvPr>
        </p:nvSpPr>
        <p:spPr/>
        <p:txBody>
          <a:bodyPr/>
          <a:lstStyle/>
          <a:p>
            <a:r>
              <a:rPr lang="en-US" dirty="0" err="1"/>
              <a:t>DeepWalk</a:t>
            </a:r>
            <a:r>
              <a:rPr lang="en-US" dirty="0"/>
              <a:t> is factorizing a matrix</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49775F5-3018-449E-8DFE-91E43A15A1C0}"/>
                  </a:ext>
                </a:extLst>
              </p:cNvPr>
              <p:cNvSpPr/>
              <p:nvPr/>
            </p:nvSpPr>
            <p:spPr>
              <a:xfrm>
                <a:off x="6969224" y="4483900"/>
                <a:ext cx="1944216" cy="7176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𝑣𝑜𝑙</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𝐺</m:t>
                          </m:r>
                        </m:e>
                      </m:d>
                      <m:r>
                        <a:rPr lang="en-US" altLang="zh-CN" sz="1600" i="1">
                          <a:latin typeface="Cambria Math" panose="02040503050406030204" pitchFamily="18" charset="0"/>
                        </a:rPr>
                        <m:t>=</m:t>
                      </m:r>
                      <m:nary>
                        <m:naryPr>
                          <m:chr m:val="∑"/>
                          <m:supHide m:val="on"/>
                          <m:ctrlPr>
                            <a:rPr lang="en-US" altLang="zh-CN" sz="1600" i="1">
                              <a:latin typeface="Cambria Math" panose="02040503050406030204" pitchFamily="18" charset="0"/>
                            </a:rPr>
                          </m:ctrlPr>
                        </m:naryPr>
                        <m:sub>
                          <m:r>
                            <a:rPr lang="en-US" altLang="zh-CN" sz="1600" i="1">
                              <a:latin typeface="Cambria Math" panose="02040503050406030204" pitchFamily="18" charset="0"/>
                            </a:rPr>
                            <m:t>𝑖</m:t>
                          </m:r>
                        </m:sub>
                        <m:sup/>
                        <m:e>
                          <m:nary>
                            <m:naryPr>
                              <m:chr m:val="∑"/>
                              <m:supHide m:val="on"/>
                              <m:ctrlPr>
                                <a:rPr lang="en-US" altLang="zh-CN" sz="1600" i="1">
                                  <a:latin typeface="Cambria Math" panose="02040503050406030204" pitchFamily="18" charset="0"/>
                                </a:rPr>
                              </m:ctrlPr>
                            </m:naryPr>
                            <m:sub>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𝐴</m:t>
                                  </m:r>
                                </m:e>
                                <m:sub>
                                  <m:r>
                                    <a:rPr lang="en-US" altLang="zh-CN" sz="1600" i="1">
                                      <a:latin typeface="Cambria Math" panose="02040503050406030204" pitchFamily="18" charset="0"/>
                                    </a:rPr>
                                    <m:t>𝑖𝑗</m:t>
                                  </m:r>
                                </m:sub>
                              </m:sSub>
                            </m:e>
                          </m:nary>
                        </m:e>
                      </m:nary>
                    </m:oMath>
                  </m:oMathPara>
                </a14:m>
                <a:endParaRPr lang="en-US" sz="1600" dirty="0"/>
              </a:p>
            </p:txBody>
          </p:sp>
        </mc:Choice>
        <mc:Fallback xmlns="">
          <p:sp>
            <p:nvSpPr>
              <p:cNvPr id="30" name="Rectangle 29">
                <a:extLst>
                  <a:ext uri="{FF2B5EF4-FFF2-40B4-BE49-F238E27FC236}">
                    <a16:creationId xmlns:a16="http://schemas.microsoft.com/office/drawing/2014/main" id="{E49775F5-3018-449E-8DFE-91E43A15A1C0}"/>
                  </a:ext>
                </a:extLst>
              </p:cNvPr>
              <p:cNvSpPr>
                <a:spLocks noRot="1" noChangeAspect="1" noMove="1" noResize="1" noEditPoints="1" noAdjustHandles="1" noChangeArrowheads="1" noChangeShapeType="1" noTextEdit="1"/>
              </p:cNvSpPr>
              <p:nvPr/>
            </p:nvSpPr>
            <p:spPr>
              <a:xfrm>
                <a:off x="6969224" y="4483900"/>
                <a:ext cx="1944216" cy="717697"/>
              </a:xfrm>
              <a:prstGeom prst="rect">
                <a:avLst/>
              </a:prstGeom>
              <a:blipFill>
                <a:blip r:embed="rId12"/>
                <a:stretch>
                  <a:fillRect t="-115517" r="-5844" b="-160345"/>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4B7E055-8F15-4CC7-85C3-031DCCCEFAB1}"/>
              </a:ext>
            </a:extLst>
          </p:cNvPr>
          <p:cNvGrpSpPr/>
          <p:nvPr/>
        </p:nvGrpSpPr>
        <p:grpSpPr>
          <a:xfrm>
            <a:off x="2230020" y="5572317"/>
            <a:ext cx="2213358" cy="376963"/>
            <a:chOff x="7378061" y="5449833"/>
            <a:chExt cx="2724132" cy="463955"/>
          </a:xfrm>
        </p:grpSpPr>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A0E375E-2440-41F2-B8D0-E87E9DA8436F}"/>
                    </a:ext>
                  </a:extLst>
                </p:cNvPr>
                <p:cNvSpPr/>
                <p:nvPr/>
              </p:nvSpPr>
              <p:spPr>
                <a:xfrm>
                  <a:off x="7378061" y="5459225"/>
                  <a:ext cx="493627" cy="454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𝑨</m:t>
                        </m:r>
                      </m:oMath>
                    </m:oMathPara>
                  </a14:m>
                  <a:endParaRPr lang="en-US" b="1" dirty="0"/>
                </a:p>
              </p:txBody>
            </p:sp>
          </mc:Choice>
          <mc:Fallback xmlns="">
            <p:sp>
              <p:nvSpPr>
                <p:cNvPr id="8" name="Rectangle 7">
                  <a:extLst>
                    <a:ext uri="{FF2B5EF4-FFF2-40B4-BE49-F238E27FC236}">
                      <a16:creationId xmlns:a16="http://schemas.microsoft.com/office/drawing/2014/main" id="{C79BFE36-0606-403D-B9DC-6241CBD9D168}"/>
                    </a:ext>
                  </a:extLst>
                </p:cNvPr>
                <p:cNvSpPr>
                  <a:spLocks noRot="1" noChangeAspect="1" noMove="1" noResize="1" noEditPoints="1" noAdjustHandles="1" noChangeArrowheads="1" noChangeShapeType="1" noTextEdit="1"/>
                </p:cNvSpPr>
                <p:nvPr/>
              </p:nvSpPr>
              <p:spPr>
                <a:xfrm>
                  <a:off x="7378061" y="5459225"/>
                  <a:ext cx="389850" cy="369332"/>
                </a:xfrm>
                <a:prstGeom prst="rect">
                  <a:avLst/>
                </a:prstGeom>
                <a:blipFill>
                  <a:blip r:embed="rId13"/>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1A51D0F4-68BE-48F3-9EDF-C83060C6DD09}"/>
                </a:ext>
              </a:extLst>
            </p:cNvPr>
            <p:cNvSpPr/>
            <p:nvPr/>
          </p:nvSpPr>
          <p:spPr>
            <a:xfrm>
              <a:off x="7712585" y="5449833"/>
              <a:ext cx="2389608" cy="454563"/>
            </a:xfrm>
            <a:prstGeom prst="rect">
              <a:avLst/>
            </a:prstGeom>
          </p:spPr>
          <p:txBody>
            <a:bodyPr wrap="none">
              <a:spAutoFit/>
            </a:bodyPr>
            <a:lstStyle/>
            <a:p>
              <a:r>
                <a:rPr lang="en-US" altLang="zh-CN" dirty="0"/>
                <a:t>Adjacency matrix</a:t>
              </a:r>
              <a:endParaRPr lang="en-US" dirty="0"/>
            </a:p>
          </p:txBody>
        </p:sp>
      </p:grpSp>
      <p:grpSp>
        <p:nvGrpSpPr>
          <p:cNvPr id="34" name="Group 33">
            <a:extLst>
              <a:ext uri="{FF2B5EF4-FFF2-40B4-BE49-F238E27FC236}">
                <a16:creationId xmlns:a16="http://schemas.microsoft.com/office/drawing/2014/main" id="{7408B08C-96F2-44D5-992B-24EEFC9B3534}"/>
              </a:ext>
            </a:extLst>
          </p:cNvPr>
          <p:cNvGrpSpPr/>
          <p:nvPr/>
        </p:nvGrpSpPr>
        <p:grpSpPr>
          <a:xfrm>
            <a:off x="2230019" y="5936546"/>
            <a:ext cx="1918680" cy="369584"/>
            <a:chOff x="7378061" y="5819165"/>
            <a:chExt cx="2361452" cy="454873"/>
          </a:xfrm>
        </p:grpSpPr>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2AC7FE8-88C6-4FB8-ACAD-18475973267F}"/>
                    </a:ext>
                  </a:extLst>
                </p:cNvPr>
                <p:cNvSpPr/>
                <p:nvPr/>
              </p:nvSpPr>
              <p:spPr>
                <a:xfrm>
                  <a:off x="7378061" y="5819476"/>
                  <a:ext cx="519274" cy="45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𝑫</m:t>
                        </m:r>
                      </m:oMath>
                    </m:oMathPara>
                  </a14:m>
                  <a:endParaRPr lang="en-US" b="1" dirty="0"/>
                </a:p>
              </p:txBody>
            </p:sp>
          </mc:Choice>
          <mc:Fallback xmlns="">
            <p:sp>
              <p:nvSpPr>
                <p:cNvPr id="30" name="Rectangle 29">
                  <a:extLst>
                    <a:ext uri="{FF2B5EF4-FFF2-40B4-BE49-F238E27FC236}">
                      <a16:creationId xmlns:a16="http://schemas.microsoft.com/office/drawing/2014/main" id="{83CB03B5-D1A7-40CE-B9DB-FB01577DC4D0}"/>
                    </a:ext>
                  </a:extLst>
                </p:cNvPr>
                <p:cNvSpPr>
                  <a:spLocks noRot="1" noChangeAspect="1" noMove="1" noResize="1" noEditPoints="1" noAdjustHandles="1" noChangeArrowheads="1" noChangeShapeType="1" noTextEdit="1"/>
                </p:cNvSpPr>
                <p:nvPr/>
              </p:nvSpPr>
              <p:spPr>
                <a:xfrm>
                  <a:off x="7378061" y="5819476"/>
                  <a:ext cx="410689" cy="369332"/>
                </a:xfrm>
                <a:prstGeom prst="rect">
                  <a:avLst/>
                </a:prstGeom>
                <a:blipFill>
                  <a:blip r:embed="rId14"/>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E5A91E37-3BF1-401C-99C8-5D72BD29AB47}"/>
                </a:ext>
              </a:extLst>
            </p:cNvPr>
            <p:cNvSpPr/>
            <p:nvPr/>
          </p:nvSpPr>
          <p:spPr>
            <a:xfrm>
              <a:off x="7728706" y="5819165"/>
              <a:ext cx="2010807" cy="454563"/>
            </a:xfrm>
            <a:prstGeom prst="rect">
              <a:avLst/>
            </a:prstGeom>
          </p:spPr>
          <p:txBody>
            <a:bodyPr wrap="none">
              <a:spAutoFit/>
            </a:bodyPr>
            <a:lstStyle/>
            <a:p>
              <a:r>
                <a:rPr lang="en-US" altLang="zh-CN" dirty="0"/>
                <a:t>Degree matrix</a:t>
              </a:r>
              <a:endParaRPr lang="en-US" dirty="0"/>
            </a:p>
          </p:txBody>
        </p:sp>
      </p:grpSp>
      <p:sp>
        <p:nvSpPr>
          <p:cNvPr id="38" name="Rectangle 37">
            <a:extLst>
              <a:ext uri="{FF2B5EF4-FFF2-40B4-BE49-F238E27FC236}">
                <a16:creationId xmlns:a16="http://schemas.microsoft.com/office/drawing/2014/main" id="{33741B0A-11FB-4478-9EB2-FEABAEFB3393}"/>
              </a:ext>
            </a:extLst>
          </p:cNvPr>
          <p:cNvSpPr/>
          <p:nvPr/>
        </p:nvSpPr>
        <p:spPr>
          <a:xfrm>
            <a:off x="4898451" y="5582711"/>
            <a:ext cx="2505814" cy="726609"/>
          </a:xfrm>
          <a:prstGeom prst="rect">
            <a:avLst/>
          </a:prstGeom>
        </p:spPr>
        <p:txBody>
          <a:bodyPr wrap="none">
            <a:spAutoFit/>
          </a:bodyPr>
          <a:lstStyle/>
          <a:p>
            <a:pPr>
              <a:lnSpc>
                <a:spcPct val="120000"/>
              </a:lnSpc>
            </a:pPr>
            <a:r>
              <a:rPr lang="en-US" altLang="zh-CN" i="1" dirty="0"/>
              <a:t>b</a:t>
            </a:r>
            <a:r>
              <a:rPr lang="en-US" altLang="zh-CN" dirty="0"/>
              <a:t>: #negative samples</a:t>
            </a:r>
          </a:p>
          <a:p>
            <a:pPr>
              <a:lnSpc>
                <a:spcPct val="120000"/>
              </a:lnSpc>
            </a:pPr>
            <a:r>
              <a:rPr lang="en-US" i="1" dirty="0"/>
              <a:t>T</a:t>
            </a:r>
            <a:r>
              <a:rPr lang="en-US" dirty="0"/>
              <a:t>: context window size</a:t>
            </a:r>
          </a:p>
        </p:txBody>
      </p:sp>
      <p:sp>
        <p:nvSpPr>
          <p:cNvPr id="36" name="TextBox 35">
            <a:extLst>
              <a:ext uri="{FF2B5EF4-FFF2-40B4-BE49-F238E27FC236}">
                <a16:creationId xmlns:a16="http://schemas.microsoft.com/office/drawing/2014/main" id="{1DEF3D56-6C65-FD4F-A310-E33DBB389F57}"/>
              </a:ext>
            </a:extLst>
          </p:cNvPr>
          <p:cNvSpPr txBox="1"/>
          <p:nvPr/>
        </p:nvSpPr>
        <p:spPr>
          <a:xfrm>
            <a:off x="3259091" y="1556792"/>
            <a:ext cx="4142181" cy="2026382"/>
          </a:xfrm>
          <a:prstGeom prst="rect">
            <a:avLst/>
          </a:prstGeom>
          <a:solidFill>
            <a:srgbClr val="C7EEFE">
              <a:alpha val="55000"/>
            </a:srgbClr>
          </a:solidFill>
          <a:ln w="28575">
            <a:solidFill>
              <a:srgbClr val="3C87D2"/>
            </a:solidFill>
          </a:ln>
        </p:spPr>
        <p:txBody>
          <a:bodyPr wrap="square" rtlCol="0">
            <a:noAutofit/>
          </a:bodyPr>
          <a:lstStyle/>
          <a:p>
            <a:pPr algn="ctr"/>
            <a:r>
              <a:rPr lang="en-US" sz="4875" dirty="0">
                <a:solidFill>
                  <a:srgbClr val="C00000"/>
                </a:solidFill>
              </a:rPr>
              <a:t>Matrix Factorization</a:t>
            </a:r>
          </a:p>
        </p:txBody>
      </p:sp>
    </p:spTree>
    <p:extLst>
      <p:ext uri="{BB962C8B-B14F-4D97-AF65-F5344CB8AC3E}">
        <p14:creationId xmlns:p14="http://schemas.microsoft.com/office/powerpoint/2010/main" val="287998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p:cNvSpPr>
            <a:spLocks noChangeArrowheads="1"/>
          </p:cNvSpPr>
          <p:nvPr/>
        </p:nvSpPr>
        <p:spPr bwMode="auto">
          <a:xfrm>
            <a:off x="381000" y="6435725"/>
            <a:ext cx="9144000" cy="422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endParaRPr kumimoji="0" lang="en-US" altLang="x-none" sz="1200">
              <a:latin typeface="Times New Roman" charset="0"/>
            </a:endParaRPr>
          </a:p>
        </p:txBody>
      </p:sp>
      <p:sp>
        <p:nvSpPr>
          <p:cNvPr id="30722" name="Title 1"/>
          <p:cNvSpPr>
            <a:spLocks noGrp="1"/>
          </p:cNvSpPr>
          <p:nvPr>
            <p:ph type="title"/>
          </p:nvPr>
        </p:nvSpPr>
        <p:spPr/>
        <p:txBody>
          <a:bodyPr/>
          <a:lstStyle/>
          <a:p>
            <a:r>
              <a:rPr lang="en-US" altLang="x-none"/>
              <a:t>LINE</a:t>
            </a:r>
          </a:p>
        </p:txBody>
      </p:sp>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09650"/>
            <a:ext cx="866140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CCA764-00C3-FE4A-A9F6-6D0737225177}"/>
              </a:ext>
            </a:extLst>
          </p:cNvPr>
          <p:cNvSpPr/>
          <p:nvPr/>
        </p:nvSpPr>
        <p:spPr>
          <a:xfrm>
            <a:off x="3728864" y="4221088"/>
            <a:ext cx="2952328" cy="720080"/>
          </a:xfrm>
          <a:prstGeom prst="rect">
            <a:avLst/>
          </a:prstGeom>
          <a:noFill/>
          <a:ln>
            <a:solidFill>
              <a:srgbClr val="619C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6C6388-79D8-524A-9FAD-B7BAB0854EB1}"/>
              </a:ext>
            </a:extLst>
          </p:cNvPr>
          <p:cNvSpPr/>
          <p:nvPr/>
        </p:nvSpPr>
        <p:spPr>
          <a:xfrm>
            <a:off x="3008784" y="5517231"/>
            <a:ext cx="4320480" cy="918493"/>
          </a:xfrm>
          <a:prstGeom prst="rect">
            <a:avLst/>
          </a:prstGeom>
          <a:noFill/>
          <a:ln>
            <a:solidFill>
              <a:srgbClr val="619C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11154"/>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tLang="x-none"/>
              <a:t>PTE</a:t>
            </a:r>
          </a:p>
        </p:txBody>
      </p:sp>
      <p:pic>
        <p:nvPicPr>
          <p:cNvPr id="3174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39813"/>
            <a:ext cx="8893175"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A02C817-E047-AB45-AC7E-79909D2293E1}"/>
              </a:ext>
            </a:extLst>
          </p:cNvPr>
          <p:cNvPicPr>
            <a:picLocks noChangeAspect="1"/>
          </p:cNvPicPr>
          <p:nvPr/>
        </p:nvPicPr>
        <p:blipFill rotWithShape="1">
          <a:blip r:embed="rId3">
            <a:extLst>
              <a:ext uri="{28A0092B-C50C-407E-A947-70E740481C1C}">
                <a14:useLocalDpi xmlns:a14="http://schemas.microsoft.com/office/drawing/2010/main" val="0"/>
              </a:ext>
            </a:extLst>
          </a:blip>
          <a:srcRect b="63106"/>
          <a:stretch/>
        </p:blipFill>
        <p:spPr bwMode="auto">
          <a:xfrm>
            <a:off x="561528" y="4869160"/>
            <a:ext cx="9144000" cy="14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119167"/>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23CA4-2379-614A-A447-72889AED63F6}"/>
              </a:ext>
            </a:extLst>
          </p:cNvPr>
          <p:cNvSpPr>
            <a:spLocks noGrp="1"/>
          </p:cNvSpPr>
          <p:nvPr>
            <p:ph type="title"/>
          </p:nvPr>
        </p:nvSpPr>
        <p:spPr/>
        <p:txBody>
          <a:bodyPr/>
          <a:lstStyle/>
          <a:p>
            <a:r>
              <a:rPr lang="en-US" dirty="0"/>
              <a:t>node2vec: Biased Walks</a:t>
            </a:r>
          </a:p>
        </p:txBody>
      </p:sp>
      <p:sp>
        <p:nvSpPr>
          <p:cNvPr id="3" name="Content Placeholder 2">
            <a:extLst>
              <a:ext uri="{FF2B5EF4-FFF2-40B4-BE49-F238E27FC236}">
                <a16:creationId xmlns:a16="http://schemas.microsoft.com/office/drawing/2014/main" id="{ECAC56C6-B350-5249-9316-3438A944130F}"/>
              </a:ext>
            </a:extLst>
          </p:cNvPr>
          <p:cNvSpPr>
            <a:spLocks noGrp="1"/>
          </p:cNvSpPr>
          <p:nvPr>
            <p:ph idx="1"/>
          </p:nvPr>
        </p:nvSpPr>
        <p:spPr>
          <a:xfrm>
            <a:off x="350838" y="1196974"/>
            <a:ext cx="9139237" cy="5184353"/>
          </a:xfrm>
        </p:spPr>
        <p:txBody>
          <a:bodyPr/>
          <a:lstStyle/>
          <a:p>
            <a:r>
              <a:rPr lang="en-US" dirty="0"/>
              <a:t>Use biased random walks to trade off </a:t>
            </a:r>
            <a:r>
              <a:rPr lang="en-US" dirty="0">
                <a:solidFill>
                  <a:srgbClr val="C00000"/>
                </a:solidFill>
              </a:rPr>
              <a:t>local and global</a:t>
            </a:r>
            <a:r>
              <a:rPr lang="en-US" dirty="0"/>
              <a:t> views of the network</a:t>
            </a:r>
          </a:p>
          <a:p>
            <a:endParaRPr lang="en-US" sz="3600" dirty="0"/>
          </a:p>
          <a:p>
            <a:endParaRPr lang="en-US" sz="3600" dirty="0"/>
          </a:p>
          <a:p>
            <a:endParaRPr lang="en-US" sz="3600" dirty="0"/>
          </a:p>
          <a:p>
            <a:endParaRPr lang="en-US" dirty="0"/>
          </a:p>
          <a:p>
            <a:endParaRPr lang="en-US" dirty="0"/>
          </a:p>
          <a:p>
            <a:r>
              <a:rPr lang="en-US" dirty="0"/>
              <a:t>Biased walks is a special case of random walk, thus node2vec is a special case of </a:t>
            </a:r>
            <a:r>
              <a:rPr lang="en-US" dirty="0" err="1"/>
              <a:t>DeepWalk</a:t>
            </a:r>
            <a:endParaRPr lang="en-US" dirty="0"/>
          </a:p>
        </p:txBody>
      </p:sp>
      <p:pic>
        <p:nvPicPr>
          <p:cNvPr id="4" name="Picture 3">
            <a:extLst>
              <a:ext uri="{FF2B5EF4-FFF2-40B4-BE49-F238E27FC236}">
                <a16:creationId xmlns:a16="http://schemas.microsoft.com/office/drawing/2014/main" id="{F06CB0B4-D921-BB44-9725-E936A5E84A13}"/>
              </a:ext>
            </a:extLst>
          </p:cNvPr>
          <p:cNvPicPr>
            <a:picLocks noChangeAspect="1"/>
          </p:cNvPicPr>
          <p:nvPr/>
        </p:nvPicPr>
        <p:blipFill rotWithShape="1">
          <a:blip r:embed="rId2"/>
          <a:srcRect t="27902" b="8193"/>
          <a:stretch/>
        </p:blipFill>
        <p:spPr>
          <a:xfrm>
            <a:off x="416496" y="2492896"/>
            <a:ext cx="8913440" cy="2808312"/>
          </a:xfrm>
          <a:prstGeom prst="rect">
            <a:avLst/>
          </a:prstGeom>
        </p:spPr>
      </p:pic>
      <p:sp>
        <p:nvSpPr>
          <p:cNvPr id="5" name="Rectangle 3">
            <a:extLst>
              <a:ext uri="{FF2B5EF4-FFF2-40B4-BE49-F238E27FC236}">
                <a16:creationId xmlns:a16="http://schemas.microsoft.com/office/drawing/2014/main" id="{2326273D-898D-734B-9716-A470632E34B0}"/>
              </a:ext>
            </a:extLst>
          </p:cNvPr>
          <p:cNvSpPr>
            <a:spLocks noChangeArrowheads="1"/>
          </p:cNvSpPr>
          <p:nvPr/>
        </p:nvSpPr>
        <p:spPr bwMode="auto">
          <a:xfrm>
            <a:off x="0" y="6525344"/>
            <a:ext cx="9525000" cy="3326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A. Grover and J. </a:t>
            </a:r>
            <a:r>
              <a:rPr kumimoji="0" lang="en-US" altLang="x-none" sz="1100" dirty="0" err="1">
                <a:latin typeface="Times New Roman" charset="0"/>
              </a:rPr>
              <a:t>Leskovec</a:t>
            </a:r>
            <a:r>
              <a:rPr kumimoji="0" lang="en-US" altLang="x-none" sz="1100" dirty="0">
                <a:latin typeface="Times New Roman" charset="0"/>
              </a:rPr>
              <a:t>. 2016. node2vec: Scalable feature learning for networks. </a:t>
            </a:r>
            <a:r>
              <a:rPr kumimoji="0" lang="en-US" altLang="x-none" sz="1100" i="1" dirty="0">
                <a:latin typeface="Times New Roman" charset="0"/>
              </a:rPr>
              <a:t>KDD</a:t>
            </a:r>
            <a:r>
              <a:rPr kumimoji="0" lang="en-US" altLang="x-none" sz="1100" dirty="0">
                <a:latin typeface="Times New Roman" charset="0"/>
              </a:rPr>
              <a:t>, 855–864.</a:t>
            </a:r>
          </a:p>
        </p:txBody>
      </p:sp>
    </p:spTree>
    <p:extLst>
      <p:ext uri="{BB962C8B-B14F-4D97-AF65-F5344CB8AC3E}">
        <p14:creationId xmlns:p14="http://schemas.microsoft.com/office/powerpoint/2010/main" val="1456337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31825" y="274638"/>
            <a:ext cx="8642350" cy="792162"/>
          </a:xfrm>
        </p:spPr>
        <p:txBody>
          <a:bodyPr/>
          <a:lstStyle/>
          <a:p>
            <a:r>
              <a:rPr lang="en-US" altLang="x-none" dirty="0">
                <a:solidFill>
                  <a:srgbClr val="C00000"/>
                </a:solidFill>
              </a:rPr>
              <a:t>Unifying </a:t>
            </a:r>
            <a:r>
              <a:rPr lang="en-US" altLang="x-none" dirty="0" err="1">
                <a:solidFill>
                  <a:srgbClr val="0000CC"/>
                </a:solidFill>
              </a:rPr>
              <a:t>DeepWalk</a:t>
            </a:r>
            <a:r>
              <a:rPr lang="en-US" altLang="x-none" dirty="0"/>
              <a:t>, </a:t>
            </a:r>
            <a:r>
              <a:rPr lang="en-US" altLang="x-none" dirty="0">
                <a:solidFill>
                  <a:srgbClr val="0000CC"/>
                </a:solidFill>
              </a:rPr>
              <a:t>LINE</a:t>
            </a:r>
            <a:r>
              <a:rPr lang="en-US" altLang="x-none" dirty="0"/>
              <a:t>, </a:t>
            </a:r>
            <a:r>
              <a:rPr lang="en-US" altLang="x-none" dirty="0">
                <a:solidFill>
                  <a:srgbClr val="0000CC"/>
                </a:solidFill>
              </a:rPr>
              <a:t>PTE</a:t>
            </a:r>
            <a:r>
              <a:rPr lang="en-US" altLang="x-none" dirty="0"/>
              <a:t>, and </a:t>
            </a:r>
            <a:r>
              <a:rPr lang="en-US" altLang="x-none" dirty="0">
                <a:solidFill>
                  <a:srgbClr val="0000CC"/>
                </a:solidFill>
              </a:rPr>
              <a:t>node2vec </a:t>
            </a:r>
            <a:r>
              <a:rPr lang="en-US" altLang="x-none" dirty="0">
                <a:solidFill>
                  <a:schemeClr val="tx1"/>
                </a:solidFill>
              </a:rPr>
              <a:t>into </a:t>
            </a:r>
            <a:r>
              <a:rPr lang="en-US" altLang="x-none" dirty="0">
                <a:solidFill>
                  <a:srgbClr val="C00000"/>
                </a:solidFill>
              </a:rPr>
              <a:t>Matrix</a:t>
            </a:r>
            <a:r>
              <a:rPr lang="en-US" altLang="x-none" dirty="0">
                <a:solidFill>
                  <a:schemeClr val="tx1"/>
                </a:solidFill>
              </a:rPr>
              <a:t> Forms</a:t>
            </a:r>
            <a:endParaRPr lang="en-US" altLang="x-none" baseline="30000" dirty="0">
              <a:solidFill>
                <a:schemeClr val="tx1"/>
              </a:solidFill>
            </a:endParaRPr>
          </a:p>
        </p:txBody>
      </p:sp>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528" y="1628800"/>
            <a:ext cx="8424936" cy="3997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2DDFF33-A109-EC43-973B-0F2F7FFBEC1D}"/>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spTree>
    <p:extLst>
      <p:ext uri="{BB962C8B-B14F-4D97-AF65-F5344CB8AC3E}">
        <p14:creationId xmlns:p14="http://schemas.microsoft.com/office/powerpoint/2010/main" val="217246234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9" y="188913"/>
            <a:ext cx="9139236" cy="792162"/>
          </a:xfrm>
        </p:spPr>
        <p:txBody>
          <a:bodyPr/>
          <a:lstStyle/>
          <a:p>
            <a:r>
              <a:rPr lang="en-US" dirty="0"/>
              <a:t>Recent Progress: BIDAF, BERT</a:t>
            </a:r>
          </a:p>
        </p:txBody>
      </p:sp>
      <p:sp>
        <p:nvSpPr>
          <p:cNvPr id="3" name="Content Placeholder 2"/>
          <p:cNvSpPr>
            <a:spLocks noGrp="1"/>
          </p:cNvSpPr>
          <p:nvPr>
            <p:ph idx="1"/>
          </p:nvPr>
        </p:nvSpPr>
        <p:spPr>
          <a:xfrm>
            <a:off x="350838" y="1196975"/>
            <a:ext cx="9282682" cy="4929188"/>
          </a:xfrm>
        </p:spPr>
        <p:txBody>
          <a:bodyPr/>
          <a:lstStyle/>
          <a:p>
            <a:r>
              <a:rPr lang="en-US" altLang="zh-CN" dirty="0"/>
              <a:t>reading</a:t>
            </a:r>
            <a:r>
              <a:rPr lang="zh-CN" altLang="en-US" dirty="0"/>
              <a:t> </a:t>
            </a:r>
            <a:r>
              <a:rPr lang="en-US" altLang="zh-CN" dirty="0"/>
              <a:t>comprehension: target at understanding the whole paragraph</a:t>
            </a:r>
            <a:endParaRPr lang="en-US" dirty="0"/>
          </a:p>
        </p:txBody>
      </p:sp>
      <p:sp>
        <p:nvSpPr>
          <p:cNvPr id="4" name="TextBox 3"/>
          <p:cNvSpPr txBox="1"/>
          <p:nvPr/>
        </p:nvSpPr>
        <p:spPr>
          <a:xfrm>
            <a:off x="0" y="6551766"/>
            <a:ext cx="9906000" cy="261610"/>
          </a:xfrm>
          <a:prstGeom prst="rect">
            <a:avLst/>
          </a:prstGeom>
          <a:noFill/>
        </p:spPr>
        <p:txBody>
          <a:bodyPr wrap="square" rtlCol="0">
            <a:spAutoFit/>
          </a:bodyPr>
          <a:lstStyle/>
          <a:p>
            <a:pPr marL="228600" indent="-228600">
              <a:buFont typeface="+mj-lt"/>
              <a:buAutoNum type="arabicPeriod"/>
            </a:pPr>
            <a:r>
              <a:rPr lang="en-US" sz="1100" dirty="0" err="1">
                <a:latin typeface="Century" charset="0"/>
                <a:ea typeface="Century" charset="0"/>
                <a:cs typeface="Century" charset="0"/>
              </a:rPr>
              <a:t>Rajpurkar</a:t>
            </a:r>
            <a:r>
              <a:rPr lang="en-US" sz="1100" dirty="0">
                <a:latin typeface="Century" charset="0"/>
                <a:ea typeface="Century" charset="0"/>
                <a:cs typeface="Century" charset="0"/>
              </a:rPr>
              <a:t>, Pranav, et al. "</a:t>
            </a:r>
            <a:r>
              <a:rPr lang="en-US" sz="1100" dirty="0" err="1">
                <a:latin typeface="Century" charset="0"/>
                <a:ea typeface="Century" charset="0"/>
                <a:cs typeface="Century" charset="0"/>
              </a:rPr>
              <a:t>SQuAD</a:t>
            </a:r>
            <a:r>
              <a:rPr lang="en-US" sz="1100" dirty="0">
                <a:latin typeface="Century" charset="0"/>
                <a:ea typeface="Century" charset="0"/>
                <a:cs typeface="Century" charset="0"/>
              </a:rPr>
              <a:t>: 100,000+ Questions for Machine Comprehension of Text." EMNLP. 2016.</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2" y="3299631"/>
            <a:ext cx="3543880" cy="2073585"/>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998"/>
          <a:stretch/>
        </p:blipFill>
        <p:spPr>
          <a:xfrm>
            <a:off x="3644962" y="3105053"/>
            <a:ext cx="3201679" cy="2740562"/>
          </a:xfrm>
          <a:prstGeom prst="rect">
            <a:avLst/>
          </a:prstGeom>
        </p:spPr>
      </p:pic>
      <p:sp>
        <p:nvSpPr>
          <p:cNvPr id="12" name="TextBox 11"/>
          <p:cNvSpPr txBox="1"/>
          <p:nvPr/>
        </p:nvSpPr>
        <p:spPr>
          <a:xfrm>
            <a:off x="1447264" y="2727002"/>
            <a:ext cx="851515" cy="369332"/>
          </a:xfrm>
          <a:prstGeom prst="rect">
            <a:avLst/>
          </a:prstGeom>
          <a:noFill/>
        </p:spPr>
        <p:txBody>
          <a:bodyPr wrap="none" rtlCol="0">
            <a:spAutoFit/>
          </a:bodyPr>
          <a:lstStyle/>
          <a:p>
            <a:r>
              <a:rPr lang="en-US" altLang="zh-CN" dirty="0" err="1"/>
              <a:t>BiDAF</a:t>
            </a:r>
            <a:endParaRPr lang="en-US" dirty="0"/>
          </a:p>
        </p:txBody>
      </p:sp>
      <p:sp>
        <p:nvSpPr>
          <p:cNvPr id="13" name="TextBox 12"/>
          <p:cNvSpPr txBox="1"/>
          <p:nvPr/>
        </p:nvSpPr>
        <p:spPr>
          <a:xfrm>
            <a:off x="4847775" y="2727002"/>
            <a:ext cx="796052" cy="369332"/>
          </a:xfrm>
          <a:prstGeom prst="rect">
            <a:avLst/>
          </a:prstGeom>
          <a:noFill/>
        </p:spPr>
        <p:txBody>
          <a:bodyPr wrap="none" rtlCol="0">
            <a:spAutoFit/>
          </a:bodyPr>
          <a:lstStyle/>
          <a:p>
            <a:r>
              <a:rPr lang="en-US" altLang="zh-CN" dirty="0"/>
              <a:t>BERT</a:t>
            </a:r>
            <a:endParaRPr lang="en-US" dirty="0"/>
          </a:p>
        </p:txBody>
      </p:sp>
      <p:pic>
        <p:nvPicPr>
          <p:cNvPr id="5" name="Picture 4">
            <a:extLst>
              <a:ext uri="{FF2B5EF4-FFF2-40B4-BE49-F238E27FC236}">
                <a16:creationId xmlns:a16="http://schemas.microsoft.com/office/drawing/2014/main" id="{9D0D5A85-7FCE-F940-825B-B574D7583271}"/>
              </a:ext>
            </a:extLst>
          </p:cNvPr>
          <p:cNvPicPr>
            <a:picLocks noChangeAspect="1"/>
          </p:cNvPicPr>
          <p:nvPr/>
        </p:nvPicPr>
        <p:blipFill>
          <a:blip r:embed="rId4"/>
          <a:stretch>
            <a:fillRect/>
          </a:stretch>
        </p:blipFill>
        <p:spPr>
          <a:xfrm>
            <a:off x="6825208" y="3299631"/>
            <a:ext cx="2977922" cy="2286734"/>
          </a:xfrm>
          <a:prstGeom prst="rect">
            <a:avLst/>
          </a:prstGeom>
        </p:spPr>
      </p:pic>
      <p:sp>
        <p:nvSpPr>
          <p:cNvPr id="14" name="TextBox 13">
            <a:extLst>
              <a:ext uri="{FF2B5EF4-FFF2-40B4-BE49-F238E27FC236}">
                <a16:creationId xmlns:a16="http://schemas.microsoft.com/office/drawing/2014/main" id="{E88F1811-0AB0-194D-8BE4-FA7CA10B56B6}"/>
              </a:ext>
            </a:extLst>
          </p:cNvPr>
          <p:cNvSpPr txBox="1"/>
          <p:nvPr/>
        </p:nvSpPr>
        <p:spPr>
          <a:xfrm>
            <a:off x="8192823" y="2727002"/>
            <a:ext cx="825867" cy="369332"/>
          </a:xfrm>
          <a:prstGeom prst="rect">
            <a:avLst/>
          </a:prstGeom>
          <a:noFill/>
        </p:spPr>
        <p:txBody>
          <a:bodyPr wrap="none" rtlCol="0">
            <a:spAutoFit/>
          </a:bodyPr>
          <a:lstStyle/>
          <a:p>
            <a:r>
              <a:rPr lang="en-US" altLang="zh-CN" dirty="0" err="1"/>
              <a:t>XLNet</a:t>
            </a:r>
            <a:endParaRPr lang="en-US" dirty="0"/>
          </a:p>
        </p:txBody>
      </p:sp>
    </p:spTree>
    <p:extLst>
      <p:ext uri="{BB962C8B-B14F-4D97-AF65-F5344CB8AC3E}">
        <p14:creationId xmlns:p14="http://schemas.microsoft.com/office/powerpoint/2010/main" val="640654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4BE9-3CEC-F84C-8DEC-130D73D9974B}"/>
              </a:ext>
            </a:extLst>
          </p:cNvPr>
          <p:cNvSpPr>
            <a:spLocks noGrp="1"/>
          </p:cNvSpPr>
          <p:nvPr>
            <p:ph type="title"/>
          </p:nvPr>
        </p:nvSpPr>
        <p:spPr/>
        <p:txBody>
          <a:bodyPr/>
          <a:lstStyle/>
          <a:p>
            <a:r>
              <a:rPr lang="en-US" dirty="0"/>
              <a:t>Many Data are Networks</a:t>
            </a:r>
            <a:r>
              <a:rPr lang="en-US" baseline="30000" dirty="0"/>
              <a:t>1</a:t>
            </a:r>
          </a:p>
        </p:txBody>
      </p:sp>
      <p:sp>
        <p:nvSpPr>
          <p:cNvPr id="3" name="Content Placeholder 2">
            <a:extLst>
              <a:ext uri="{FF2B5EF4-FFF2-40B4-BE49-F238E27FC236}">
                <a16:creationId xmlns:a16="http://schemas.microsoft.com/office/drawing/2014/main" id="{C17A44E0-FF87-DB43-B8EA-C6AAD2846D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6E7BB3-E55C-1F46-9A14-6A98936BF294}"/>
              </a:ext>
            </a:extLst>
          </p:cNvPr>
          <p:cNvPicPr>
            <a:picLocks noChangeAspect="1"/>
          </p:cNvPicPr>
          <p:nvPr/>
        </p:nvPicPr>
        <p:blipFill>
          <a:blip r:embed="rId2"/>
          <a:stretch>
            <a:fillRect/>
          </a:stretch>
        </p:blipFill>
        <p:spPr>
          <a:xfrm>
            <a:off x="0" y="1124744"/>
            <a:ext cx="9906000" cy="5622581"/>
          </a:xfrm>
          <a:prstGeom prst="rect">
            <a:avLst/>
          </a:prstGeom>
        </p:spPr>
      </p:pic>
      <p:sp>
        <p:nvSpPr>
          <p:cNvPr id="5" name="Rectangle 4">
            <a:extLst>
              <a:ext uri="{FF2B5EF4-FFF2-40B4-BE49-F238E27FC236}">
                <a16:creationId xmlns:a16="http://schemas.microsoft.com/office/drawing/2014/main" id="{D38B473B-43AC-2D41-971A-7B2E771DBF5D}"/>
              </a:ext>
            </a:extLst>
          </p:cNvPr>
          <p:cNvSpPr/>
          <p:nvPr/>
        </p:nvSpPr>
        <p:spPr>
          <a:xfrm>
            <a:off x="0" y="6552728"/>
            <a:ext cx="9525000" cy="332656"/>
          </a:xfrm>
          <a:prstGeom prst="rect">
            <a:avLst/>
          </a:prstGeom>
          <a:solidFill>
            <a:schemeClr val="bg1"/>
          </a:solidFill>
        </p:spPr>
        <p:txBody>
          <a:bodyPr wrap="square">
            <a:noAutofit/>
          </a:bodyPr>
          <a:lstStyle/>
          <a:p>
            <a:pPr marL="228600" indent="-228600">
              <a:buFont typeface="+mj-lt"/>
              <a:buAutoNum type="arabicPeriod"/>
            </a:pPr>
            <a:r>
              <a:rPr lang="en-US" sz="1100" dirty="0">
                <a:latin typeface="Times New Roman" charset="0"/>
                <a:ea typeface="Times New Roman" charset="0"/>
                <a:cs typeface="Times New Roman" charset="0"/>
              </a:rPr>
              <a:t>Example from </a:t>
            </a:r>
            <a:r>
              <a:rPr lang="en-US" sz="1100" dirty="0" err="1">
                <a:latin typeface="Times New Roman" charset="0"/>
                <a:ea typeface="Times New Roman" charset="0"/>
                <a:cs typeface="Times New Roman" charset="0"/>
              </a:rPr>
              <a:t>Jure’s</a:t>
            </a:r>
            <a:r>
              <a:rPr lang="en-US" sz="1100" dirty="0">
                <a:latin typeface="Times New Roman" charset="0"/>
                <a:ea typeface="Times New Roman" charset="0"/>
                <a:cs typeface="Times New Roman" charset="0"/>
              </a:rPr>
              <a:t> slides</a:t>
            </a:r>
            <a:endParaRPr lang="zh-CN" altLang="en-US" sz="11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197626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EE1B4-EAE4-BE40-A3A1-CD7282E1BE36}"/>
              </a:ext>
            </a:extLst>
          </p:cNvPr>
          <p:cNvPicPr>
            <a:picLocks noChangeAspect="1"/>
          </p:cNvPicPr>
          <p:nvPr/>
        </p:nvPicPr>
        <p:blipFill>
          <a:blip r:embed="rId2"/>
          <a:stretch>
            <a:fillRect/>
          </a:stretch>
        </p:blipFill>
        <p:spPr>
          <a:xfrm>
            <a:off x="272480" y="1145148"/>
            <a:ext cx="8136904" cy="5236180"/>
          </a:xfrm>
          <a:prstGeom prst="rect">
            <a:avLst/>
          </a:prstGeom>
        </p:spPr>
      </p:pic>
      <p:sp>
        <p:nvSpPr>
          <p:cNvPr id="2" name="Title 1">
            <a:extLst>
              <a:ext uri="{FF2B5EF4-FFF2-40B4-BE49-F238E27FC236}">
                <a16:creationId xmlns:a16="http://schemas.microsoft.com/office/drawing/2014/main" id="{4E9B4867-7228-EE48-AB7D-CE068316F65D}"/>
              </a:ext>
            </a:extLst>
          </p:cNvPr>
          <p:cNvSpPr>
            <a:spLocks noGrp="1"/>
          </p:cNvSpPr>
          <p:nvPr>
            <p:ph type="title"/>
          </p:nvPr>
        </p:nvSpPr>
        <p:spPr/>
        <p:txBody>
          <a:bodyPr/>
          <a:lstStyle/>
          <a:p>
            <a:r>
              <a:rPr lang="en-US" dirty="0">
                <a:solidFill>
                  <a:srgbClr val="C00000"/>
                </a:solidFill>
              </a:rPr>
              <a:t>Cognitive Graph</a:t>
            </a:r>
            <a:r>
              <a:rPr lang="en-US" dirty="0"/>
              <a:t>: DL + Dual Process Theory</a:t>
            </a:r>
          </a:p>
        </p:txBody>
      </p:sp>
      <p:sp>
        <p:nvSpPr>
          <p:cNvPr id="5" name="Rectangle 4">
            <a:extLst>
              <a:ext uri="{FF2B5EF4-FFF2-40B4-BE49-F238E27FC236}">
                <a16:creationId xmlns:a16="http://schemas.microsoft.com/office/drawing/2014/main" id="{BB13034C-6177-B045-9E4C-704680245DA2}"/>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M. Ding, C. Zhou, Q. Chen, H. Yang, and J. Tang. Cognitive Graph for Multi-Hop Reading Comprehension at Scale. ACL’19.</a:t>
            </a:r>
          </a:p>
        </p:txBody>
      </p:sp>
      <p:sp>
        <p:nvSpPr>
          <p:cNvPr id="6" name="Rounded Rectangle 5">
            <a:extLst>
              <a:ext uri="{FF2B5EF4-FFF2-40B4-BE49-F238E27FC236}">
                <a16:creationId xmlns:a16="http://schemas.microsoft.com/office/drawing/2014/main" id="{5C3BAED2-CB77-E640-A8AC-68A84CB6B82D}"/>
              </a:ext>
            </a:extLst>
          </p:cNvPr>
          <p:cNvSpPr/>
          <p:nvPr/>
        </p:nvSpPr>
        <p:spPr>
          <a:xfrm>
            <a:off x="416496" y="1196975"/>
            <a:ext cx="7992888" cy="2736081"/>
          </a:xfrm>
          <a:prstGeom prst="roundRect">
            <a:avLst/>
          </a:prstGeom>
          <a:solidFill>
            <a:srgbClr val="C8EEFF"/>
          </a:solidFill>
          <a:ln>
            <a:solidFill>
              <a:srgbClr val="619CD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C00000"/>
                </a:solidFill>
              </a:rPr>
              <a:t>?</a:t>
            </a:r>
          </a:p>
        </p:txBody>
      </p:sp>
      <p:sp>
        <p:nvSpPr>
          <p:cNvPr id="7" name="Rounded Rectangle 6">
            <a:extLst>
              <a:ext uri="{FF2B5EF4-FFF2-40B4-BE49-F238E27FC236}">
                <a16:creationId xmlns:a16="http://schemas.microsoft.com/office/drawing/2014/main" id="{72B410CE-4714-BF48-B046-9BDD62D3E519}"/>
              </a:ext>
            </a:extLst>
          </p:cNvPr>
          <p:cNvSpPr/>
          <p:nvPr/>
        </p:nvSpPr>
        <p:spPr>
          <a:xfrm>
            <a:off x="416496" y="4148955"/>
            <a:ext cx="7992888" cy="223237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87D7CD-043E-0642-A339-AFEEDEF83869}"/>
              </a:ext>
            </a:extLst>
          </p:cNvPr>
          <p:cNvSpPr/>
          <p:nvPr/>
        </p:nvSpPr>
        <p:spPr>
          <a:xfrm>
            <a:off x="8501330" y="4797152"/>
            <a:ext cx="1276206" cy="1296144"/>
          </a:xfrm>
          <a:prstGeom prst="rect">
            <a:avLst/>
          </a:prstGeom>
          <a:solidFill>
            <a:srgbClr val="C7EEFE"/>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1: </a:t>
            </a:r>
            <a:r>
              <a:rPr lang="en-US" dirty="0">
                <a:solidFill>
                  <a:schemeClr val="tx1"/>
                </a:solidFill>
              </a:rPr>
              <a:t>implicit knowledge expansion</a:t>
            </a:r>
          </a:p>
        </p:txBody>
      </p:sp>
      <p:sp>
        <p:nvSpPr>
          <p:cNvPr id="11" name="Rectangle 10">
            <a:extLst>
              <a:ext uri="{FF2B5EF4-FFF2-40B4-BE49-F238E27FC236}">
                <a16:creationId xmlns:a16="http://schemas.microsoft.com/office/drawing/2014/main" id="{C0215E27-9AA7-9646-8A9E-77A3457F7ACA}"/>
              </a:ext>
            </a:extLst>
          </p:cNvPr>
          <p:cNvSpPr/>
          <p:nvPr/>
        </p:nvSpPr>
        <p:spPr>
          <a:xfrm>
            <a:off x="8501330" y="2040895"/>
            <a:ext cx="1276206" cy="1028065"/>
          </a:xfrm>
          <a:prstGeom prst="rect">
            <a:avLst/>
          </a:prstGeom>
          <a:solidFill>
            <a:srgbClr val="C7EEFE"/>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2: </a:t>
            </a:r>
            <a:r>
              <a:rPr lang="en-US" dirty="0">
                <a:solidFill>
                  <a:schemeClr val="tx1"/>
                </a:solidFill>
              </a:rPr>
              <a:t>explicit decision</a:t>
            </a:r>
          </a:p>
        </p:txBody>
      </p:sp>
    </p:spTree>
    <p:extLst>
      <p:ext uri="{BB962C8B-B14F-4D97-AF65-F5344CB8AC3E}">
        <p14:creationId xmlns:p14="http://schemas.microsoft.com/office/powerpoint/2010/main" val="3495490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3" y="332656"/>
            <a:ext cx="9363075" cy="792162"/>
          </a:xfrm>
        </p:spPr>
        <p:txBody>
          <a:bodyPr/>
          <a:lstStyle/>
          <a:p>
            <a:r>
              <a:rPr lang="en-US" dirty="0">
                <a:solidFill>
                  <a:srgbClr val="C00000"/>
                </a:solidFill>
              </a:rPr>
              <a:t>Cognitive Graph</a:t>
            </a:r>
            <a:r>
              <a:rPr lang="en-US" dirty="0"/>
              <a:t>: </a:t>
            </a:r>
            <a:r>
              <a:rPr lang="en-US" dirty="0">
                <a:solidFill>
                  <a:srgbClr val="C00000"/>
                </a:solidFill>
              </a:rPr>
              <a:t>Representation</a:t>
            </a:r>
            <a:r>
              <a:rPr lang="en-US" dirty="0"/>
              <a:t>, Reasoning, and Decision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415" y="2191244"/>
            <a:ext cx="5062090" cy="35100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860" y="4179639"/>
            <a:ext cx="1783350" cy="174768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33" y="2134857"/>
            <a:ext cx="1632606" cy="1874776"/>
          </a:xfrm>
          <a:prstGeom prst="rect">
            <a:avLst/>
          </a:prstGeom>
        </p:spPr>
      </p:pic>
      <p:cxnSp>
        <p:nvCxnSpPr>
          <p:cNvPr id="15" name="Straight Arrow Connector 14"/>
          <p:cNvCxnSpPr/>
          <p:nvPr/>
        </p:nvCxnSpPr>
        <p:spPr>
          <a:xfrm>
            <a:off x="2803802" y="3156009"/>
            <a:ext cx="1516613" cy="277006"/>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690838" y="2472589"/>
            <a:ext cx="1329994" cy="404404"/>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7" name="Curved Up Arrow 56"/>
          <p:cNvSpPr/>
          <p:nvPr/>
        </p:nvSpPr>
        <p:spPr>
          <a:xfrm>
            <a:off x="2690839" y="5493071"/>
            <a:ext cx="2606727" cy="6002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0415" y="2127870"/>
            <a:ext cx="5062090" cy="3753692"/>
          </a:xfrm>
          <a:prstGeom prst="rect">
            <a:avLst/>
          </a:prstGeom>
        </p:spPr>
      </p:pic>
      <p:cxnSp>
        <p:nvCxnSpPr>
          <p:cNvPr id="60" name="Straight Arrow Connector 59"/>
          <p:cNvCxnSpPr>
            <a:stCxn id="61" idx="1"/>
          </p:cNvCxnSpPr>
          <p:nvPr/>
        </p:nvCxnSpPr>
        <p:spPr>
          <a:xfrm flipH="1">
            <a:off x="2597459" y="4318210"/>
            <a:ext cx="1395481" cy="425657"/>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Left Brace 60"/>
          <p:cNvSpPr/>
          <p:nvPr/>
        </p:nvSpPr>
        <p:spPr>
          <a:xfrm>
            <a:off x="3992939" y="3224858"/>
            <a:ext cx="355370" cy="2186704"/>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B2D24228-2C9B-FE42-B787-C031CB75480A}"/>
              </a:ext>
            </a:extLst>
          </p:cNvPr>
          <p:cNvSpPr/>
          <p:nvPr/>
        </p:nvSpPr>
        <p:spPr>
          <a:xfrm>
            <a:off x="3093685" y="4567697"/>
            <a:ext cx="840139" cy="680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C00000"/>
                </a:solidFill>
              </a:rPr>
              <a:t>?</a:t>
            </a:r>
          </a:p>
        </p:txBody>
      </p:sp>
    </p:spTree>
    <p:extLst>
      <p:ext uri="{BB962C8B-B14F-4D97-AF65-F5344CB8AC3E}">
        <p14:creationId xmlns:p14="http://schemas.microsoft.com/office/powerpoint/2010/main" val="3874857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BAB2-A463-6B42-8455-B6E2BD278A1D}"/>
              </a:ext>
            </a:extLst>
          </p:cNvPr>
          <p:cNvSpPr>
            <a:spLocks noGrp="1"/>
          </p:cNvSpPr>
          <p:nvPr>
            <p:ph type="title"/>
          </p:nvPr>
        </p:nvSpPr>
        <p:spPr/>
        <p:txBody>
          <a:bodyPr/>
          <a:lstStyle/>
          <a:p>
            <a:r>
              <a:rPr lang="en-US" dirty="0"/>
              <a:t>GNN/GCN Model Architecture</a:t>
            </a:r>
          </a:p>
        </p:txBody>
      </p:sp>
      <p:sp>
        <p:nvSpPr>
          <p:cNvPr id="3" name="Content Placeholder 2">
            <a:extLst>
              <a:ext uri="{FF2B5EF4-FFF2-40B4-BE49-F238E27FC236}">
                <a16:creationId xmlns:a16="http://schemas.microsoft.com/office/drawing/2014/main" id="{A99768C9-D5C1-4143-966E-1C28173844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9F98E0-2D75-BF4F-A41C-AED6BF618DDD}"/>
              </a:ext>
            </a:extLst>
          </p:cNvPr>
          <p:cNvPicPr>
            <a:picLocks noChangeAspect="1"/>
          </p:cNvPicPr>
          <p:nvPr/>
        </p:nvPicPr>
        <p:blipFill>
          <a:blip r:embed="rId2"/>
          <a:stretch>
            <a:fillRect/>
          </a:stretch>
        </p:blipFill>
        <p:spPr>
          <a:xfrm>
            <a:off x="833452" y="1098446"/>
            <a:ext cx="8007980" cy="5759554"/>
          </a:xfrm>
          <a:prstGeom prst="rect">
            <a:avLst/>
          </a:prstGeom>
        </p:spPr>
      </p:pic>
    </p:spTree>
    <p:extLst>
      <p:ext uri="{BB962C8B-B14F-4D97-AF65-F5344CB8AC3E}">
        <p14:creationId xmlns:p14="http://schemas.microsoft.com/office/powerpoint/2010/main" val="1697151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p:txBody>
          <a:bodyPr/>
          <a:lstStyle/>
          <a:p>
            <a:r>
              <a:rPr lang="en-US" altLang="zh-CN"/>
              <a:t>Recent GCN</a:t>
            </a:r>
            <a:r>
              <a:rPr lang="zh-CN" altLang="en-US"/>
              <a:t> </a:t>
            </a:r>
            <a:r>
              <a:rPr lang="en-US" altLang="zh-CN"/>
              <a:t>Research</a:t>
            </a:r>
            <a:endParaRPr lang="zh-CN" altLang="en-US"/>
          </a:p>
        </p:txBody>
      </p:sp>
      <p:cxnSp>
        <p:nvCxnSpPr>
          <p:cNvPr id="7" name="直线箭头连接符 6"/>
          <p:cNvCxnSpPr/>
          <p:nvPr/>
        </p:nvCxnSpPr>
        <p:spPr>
          <a:xfrm flipV="1">
            <a:off x="4953000" y="1268413"/>
            <a:ext cx="0" cy="4968875"/>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7347"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5516563"/>
            <a:ext cx="3476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8538" y="4340225"/>
            <a:ext cx="28892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8538" y="4510088"/>
            <a:ext cx="271462"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3357563"/>
            <a:ext cx="3476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5838" y="1935163"/>
            <a:ext cx="3476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文本框 17"/>
          <p:cNvSpPr txBox="1">
            <a:spLocks noChangeArrowheads="1"/>
          </p:cNvSpPr>
          <p:nvPr/>
        </p:nvSpPr>
        <p:spPr bwMode="auto">
          <a:xfrm>
            <a:off x="4111625" y="5445125"/>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2017</a:t>
            </a:r>
            <a:endParaRPr lang="zh-CN" altLang="en-US" sz="1800"/>
          </a:p>
        </p:txBody>
      </p:sp>
      <p:sp>
        <p:nvSpPr>
          <p:cNvPr id="57353" name="文本框 18"/>
          <p:cNvSpPr txBox="1">
            <a:spLocks noChangeArrowheads="1"/>
          </p:cNvSpPr>
          <p:nvPr/>
        </p:nvSpPr>
        <p:spPr bwMode="auto">
          <a:xfrm>
            <a:off x="5097463" y="5445125"/>
            <a:ext cx="69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GCN</a:t>
            </a:r>
            <a:endParaRPr lang="zh-CN" altLang="en-US" sz="1800"/>
          </a:p>
        </p:txBody>
      </p:sp>
      <p:sp>
        <p:nvSpPr>
          <p:cNvPr id="57354" name="文本框 19"/>
          <p:cNvSpPr txBox="1">
            <a:spLocks noChangeArrowheads="1"/>
          </p:cNvSpPr>
          <p:nvPr/>
        </p:nvSpPr>
        <p:spPr bwMode="auto">
          <a:xfrm>
            <a:off x="5119688" y="4283075"/>
            <a:ext cx="69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2017</a:t>
            </a:r>
            <a:endParaRPr lang="zh-CN" altLang="en-US" sz="1800"/>
          </a:p>
        </p:txBody>
      </p:sp>
      <p:sp>
        <p:nvSpPr>
          <p:cNvPr id="57355" name="文本框 20"/>
          <p:cNvSpPr txBox="1">
            <a:spLocks noChangeArrowheads="1"/>
          </p:cNvSpPr>
          <p:nvPr/>
        </p:nvSpPr>
        <p:spPr bwMode="auto">
          <a:xfrm>
            <a:off x="3297238" y="4292600"/>
            <a:ext cx="146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GraphSAGE</a:t>
            </a:r>
            <a:endParaRPr lang="zh-CN" altLang="en-US" sz="1800"/>
          </a:p>
        </p:txBody>
      </p:sp>
      <p:sp>
        <p:nvSpPr>
          <p:cNvPr id="57356" name="文本框 21"/>
          <p:cNvSpPr txBox="1">
            <a:spLocks noChangeArrowheads="1"/>
          </p:cNvSpPr>
          <p:nvPr/>
        </p:nvSpPr>
        <p:spPr bwMode="auto">
          <a:xfrm>
            <a:off x="3967163" y="3284538"/>
            <a:ext cx="698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2018</a:t>
            </a:r>
            <a:endParaRPr lang="zh-CN" altLang="en-US" sz="1800"/>
          </a:p>
        </p:txBody>
      </p:sp>
      <p:sp>
        <p:nvSpPr>
          <p:cNvPr id="57357" name="文本框 22"/>
          <p:cNvSpPr txBox="1">
            <a:spLocks noChangeArrowheads="1"/>
          </p:cNvSpPr>
          <p:nvPr/>
        </p:nvSpPr>
        <p:spPr bwMode="auto">
          <a:xfrm>
            <a:off x="5191125" y="3284538"/>
            <a:ext cx="642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GAT</a:t>
            </a:r>
            <a:endParaRPr lang="zh-CN" altLang="en-US" sz="1800"/>
          </a:p>
        </p:txBody>
      </p:sp>
      <p:pic>
        <p:nvPicPr>
          <p:cNvPr id="57358"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5" y="4652963"/>
            <a:ext cx="414337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9"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84900" y="2132013"/>
            <a:ext cx="3609975"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图片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8538" y="2462213"/>
            <a:ext cx="288925"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图片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2825" y="2646363"/>
            <a:ext cx="242888"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2" name="文本框 27"/>
          <p:cNvSpPr txBox="1">
            <a:spLocks noChangeArrowheads="1"/>
          </p:cNvSpPr>
          <p:nvPr/>
        </p:nvSpPr>
        <p:spPr bwMode="auto">
          <a:xfrm>
            <a:off x="5168900" y="2420938"/>
            <a:ext cx="698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2018</a:t>
            </a:r>
            <a:endParaRPr lang="zh-CN" altLang="en-US" sz="1800"/>
          </a:p>
        </p:txBody>
      </p:sp>
      <p:sp>
        <p:nvSpPr>
          <p:cNvPr id="57363" name="文本框 28"/>
          <p:cNvSpPr txBox="1">
            <a:spLocks noChangeArrowheads="1"/>
          </p:cNvSpPr>
          <p:nvPr/>
        </p:nvSpPr>
        <p:spPr bwMode="auto">
          <a:xfrm>
            <a:off x="3590925" y="2430463"/>
            <a:ext cx="1146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FastGCN</a:t>
            </a:r>
            <a:endParaRPr lang="zh-CN" altLang="en-US" sz="1800"/>
          </a:p>
        </p:txBody>
      </p:sp>
      <p:pic>
        <p:nvPicPr>
          <p:cNvPr id="57364" name="图片 2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69000" y="4310063"/>
            <a:ext cx="383857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5" name="文本框 30"/>
          <p:cNvSpPr txBox="1">
            <a:spLocks noChangeArrowheads="1"/>
          </p:cNvSpPr>
          <p:nvPr/>
        </p:nvSpPr>
        <p:spPr bwMode="auto">
          <a:xfrm>
            <a:off x="4038600" y="1844675"/>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2018</a:t>
            </a:r>
            <a:endParaRPr lang="zh-CN" altLang="en-US" sz="1800"/>
          </a:p>
        </p:txBody>
      </p:sp>
      <p:sp>
        <p:nvSpPr>
          <p:cNvPr id="57366" name="文本框 31"/>
          <p:cNvSpPr txBox="1">
            <a:spLocks noChangeArrowheads="1"/>
          </p:cNvSpPr>
          <p:nvPr/>
        </p:nvSpPr>
        <p:spPr bwMode="auto">
          <a:xfrm>
            <a:off x="5168900" y="1844675"/>
            <a:ext cx="1479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GraphSGAN</a:t>
            </a:r>
            <a:endParaRPr lang="zh-CN" altLang="en-US" sz="1800"/>
          </a:p>
        </p:txBody>
      </p:sp>
      <p:pic>
        <p:nvPicPr>
          <p:cNvPr id="57367" name="图片 3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9900" y="1268413"/>
            <a:ext cx="2905125"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1892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The Core of Graph Neural Networks</a:t>
            </a:r>
          </a:p>
        </p:txBody>
      </p:sp>
      <p:cxnSp>
        <p:nvCxnSpPr>
          <p:cNvPr id="11" name="Straight Connector 10">
            <a:extLst>
              <a:ext uri="{FF2B5EF4-FFF2-40B4-BE49-F238E27FC236}">
                <a16:creationId xmlns:a16="http://schemas.microsoft.com/office/drawing/2014/main" id="{EDEE1F5C-815C-42B7-9E7A-F0BE7E369919}"/>
              </a:ext>
            </a:extLst>
          </p:cNvPr>
          <p:cNvCxnSpPr>
            <a:stCxn id="7" idx="1"/>
            <a:endCxn id="5" idx="5"/>
          </p:cNvCxnSpPr>
          <p:nvPr/>
        </p:nvCxnSpPr>
        <p:spPr>
          <a:xfrm flipH="1" flipV="1">
            <a:off x="1868505" y="2735468"/>
            <a:ext cx="524056" cy="369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FA86CC-9DB7-4F05-B67C-C99E6C9024E7}"/>
              </a:ext>
            </a:extLst>
          </p:cNvPr>
          <p:cNvCxnSpPr>
            <a:cxnSpLocks/>
            <a:stCxn id="7" idx="3"/>
            <a:endCxn id="6" idx="7"/>
          </p:cNvCxnSpPr>
          <p:nvPr/>
        </p:nvCxnSpPr>
        <p:spPr>
          <a:xfrm flipH="1">
            <a:off x="1933978" y="3323637"/>
            <a:ext cx="458584" cy="38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1C5FE7-54B1-42C4-8BD1-A043E500CA84}"/>
              </a:ext>
            </a:extLst>
          </p:cNvPr>
          <p:cNvCxnSpPr>
            <a:cxnSpLocks/>
            <a:endCxn id="8" idx="3"/>
          </p:cNvCxnSpPr>
          <p:nvPr/>
        </p:nvCxnSpPr>
        <p:spPr>
          <a:xfrm flipV="1">
            <a:off x="2502009" y="2632976"/>
            <a:ext cx="501330" cy="581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4D36CD-768A-42C2-AEEA-1E807EF25AEA}"/>
              </a:ext>
            </a:extLst>
          </p:cNvPr>
          <p:cNvCxnSpPr>
            <a:cxnSpLocks/>
          </p:cNvCxnSpPr>
          <p:nvPr/>
        </p:nvCxnSpPr>
        <p:spPr>
          <a:xfrm flipH="1" flipV="1">
            <a:off x="2488446" y="3214189"/>
            <a:ext cx="168344" cy="761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246EA5-F90E-41C3-A180-75AD75C77E4B}"/>
              </a:ext>
            </a:extLst>
          </p:cNvPr>
          <p:cNvCxnSpPr>
            <a:cxnSpLocks/>
          </p:cNvCxnSpPr>
          <p:nvPr/>
        </p:nvCxnSpPr>
        <p:spPr>
          <a:xfrm flipH="1" flipV="1">
            <a:off x="2502009" y="3214190"/>
            <a:ext cx="934135" cy="2148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D3C1AD8-6612-4E72-A641-0C1DC47736C1}"/>
              </a:ext>
            </a:extLst>
          </p:cNvPr>
          <p:cNvSpPr/>
          <p:nvPr/>
        </p:nvSpPr>
        <p:spPr>
          <a:xfrm>
            <a:off x="1604277" y="247123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 name="Oval 5">
            <a:extLst>
              <a:ext uri="{FF2B5EF4-FFF2-40B4-BE49-F238E27FC236}">
                <a16:creationId xmlns:a16="http://schemas.microsoft.com/office/drawing/2014/main" id="{B9A70397-F010-44CB-89F6-755174C71B66}"/>
              </a:ext>
            </a:extLst>
          </p:cNvPr>
          <p:cNvSpPr/>
          <p:nvPr/>
        </p:nvSpPr>
        <p:spPr>
          <a:xfrm>
            <a:off x="1669749" y="3665635"/>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Oval 6">
            <a:extLst>
              <a:ext uri="{FF2B5EF4-FFF2-40B4-BE49-F238E27FC236}">
                <a16:creationId xmlns:a16="http://schemas.microsoft.com/office/drawing/2014/main" id="{0D6CAA25-DCDE-44A3-97B3-38DFD03A5B8B}"/>
              </a:ext>
            </a:extLst>
          </p:cNvPr>
          <p:cNvSpPr/>
          <p:nvPr/>
        </p:nvSpPr>
        <p:spPr>
          <a:xfrm>
            <a:off x="2347227" y="3059408"/>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8" name="Oval 7">
            <a:extLst>
              <a:ext uri="{FF2B5EF4-FFF2-40B4-BE49-F238E27FC236}">
                <a16:creationId xmlns:a16="http://schemas.microsoft.com/office/drawing/2014/main" id="{8013076C-0398-45BC-8059-A6D0516C4D6D}"/>
              </a:ext>
            </a:extLst>
          </p:cNvPr>
          <p:cNvSpPr/>
          <p:nvPr/>
        </p:nvSpPr>
        <p:spPr>
          <a:xfrm>
            <a:off x="2958004" y="2368747"/>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7B4E6C19-AF36-43B1-B12D-1333F36DED18}"/>
              </a:ext>
            </a:extLst>
          </p:cNvPr>
          <p:cNvSpPr/>
          <p:nvPr/>
        </p:nvSpPr>
        <p:spPr>
          <a:xfrm>
            <a:off x="2502008" y="3820416"/>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8A1D9D54-6904-4741-9EB1-6F466C7A09D2}"/>
              </a:ext>
            </a:extLst>
          </p:cNvPr>
          <p:cNvSpPr/>
          <p:nvPr/>
        </p:nvSpPr>
        <p:spPr>
          <a:xfrm>
            <a:off x="3281362" y="327421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5" name="Content Placeholder 6">
            <a:extLst>
              <a:ext uri="{FF2B5EF4-FFF2-40B4-BE49-F238E27FC236}">
                <a16:creationId xmlns:a16="http://schemas.microsoft.com/office/drawing/2014/main" id="{DE720249-E498-45B9-B8FE-D17D12DDD495}"/>
              </a:ext>
            </a:extLst>
          </p:cNvPr>
          <p:cNvSpPr>
            <a:spLocks noGrp="1"/>
          </p:cNvSpPr>
          <p:nvPr>
            <p:ph idx="1"/>
          </p:nvPr>
        </p:nvSpPr>
        <p:spPr>
          <a:xfrm>
            <a:off x="557212" y="4614960"/>
            <a:ext cx="9224963" cy="1005485"/>
          </a:xfrm>
        </p:spPr>
        <p:txBody>
          <a:bodyPr/>
          <a:lstStyle/>
          <a:p>
            <a:pPr>
              <a:spcBef>
                <a:spcPts val="0"/>
              </a:spcBef>
              <a:buSzPct val="100000"/>
            </a:pPr>
            <a:r>
              <a:rPr lang="en-US" altLang="zh-CN" sz="1950" b="1" dirty="0"/>
              <a:t>Neighborhood Aggregation: </a:t>
            </a:r>
          </a:p>
          <a:p>
            <a:pPr lvl="1">
              <a:spcBef>
                <a:spcPts val="0"/>
              </a:spcBef>
              <a:buSzPct val="100000"/>
            </a:pPr>
            <a:r>
              <a:rPr lang="en-US" altLang="zh-CN" sz="1625" dirty="0"/>
              <a:t>Aggregate neighbor information and pass into a neural network</a:t>
            </a:r>
            <a:endParaRPr lang="zh-CN" altLang="en-US" sz="975"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904176F-08DF-4056-86A3-B3E0A6FDF464}"/>
                  </a:ext>
                </a:extLst>
              </p:cNvPr>
              <p:cNvSpPr txBox="1"/>
              <p:nvPr/>
            </p:nvSpPr>
            <p:spPr>
              <a:xfrm>
                <a:off x="4899901" y="2890038"/>
                <a:ext cx="437357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𝑣</m:t>
                          </m:r>
                        </m:sub>
                      </m:sSub>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𝑎</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𝑏</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𝑐</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𝑑</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𝑒</m:t>
                          </m:r>
                        </m:sub>
                      </m:sSub>
                      <m:r>
                        <a:rPr lang="en-US" sz="2800" i="1">
                          <a:latin typeface="Cambria Math" panose="02040503050406030204" pitchFamily="18" charset="0"/>
                        </a:rPr>
                        <m:t>)</m:t>
                      </m:r>
                    </m:oMath>
                  </m:oMathPara>
                </a14:m>
                <a:endParaRPr lang="en-US" sz="2800" dirty="0"/>
              </a:p>
            </p:txBody>
          </p:sp>
        </mc:Choice>
        <mc:Fallback xmlns="">
          <p:sp>
            <p:nvSpPr>
              <p:cNvPr id="37" name="TextBox 36">
                <a:extLst>
                  <a:ext uri="{FF2B5EF4-FFF2-40B4-BE49-F238E27FC236}">
                    <a16:creationId xmlns:a16="http://schemas.microsoft.com/office/drawing/2014/main" id="{1904176F-08DF-4056-86A3-B3E0A6FDF464}"/>
                  </a:ext>
                </a:extLst>
              </p:cNvPr>
              <p:cNvSpPr txBox="1">
                <a:spLocks noRot="1" noChangeAspect="1" noMove="1" noResize="1" noEditPoints="1" noAdjustHandles="1" noChangeArrowheads="1" noChangeShapeType="1" noTextEdit="1"/>
              </p:cNvSpPr>
              <p:nvPr/>
            </p:nvSpPr>
            <p:spPr>
              <a:xfrm>
                <a:off x="4899901" y="2890038"/>
                <a:ext cx="4373579" cy="430887"/>
              </a:xfrm>
              <a:prstGeom prst="rect">
                <a:avLst/>
              </a:prstGeom>
              <a:blipFill>
                <a:blip r:embed="rId2"/>
                <a:stretch>
                  <a:fillRect b="-36364"/>
                </a:stretch>
              </a:blipFill>
            </p:spPr>
            <p:txBody>
              <a:bodyPr/>
              <a:lstStyle/>
              <a:p>
                <a:r>
                  <a:rPr lang="en-US">
                    <a:noFill/>
                  </a:rPr>
                  <a:t> </a:t>
                </a:r>
              </a:p>
            </p:txBody>
          </p:sp>
        </mc:Fallback>
      </mc:AlternateContent>
    </p:spTree>
    <p:extLst>
      <p:ext uri="{BB962C8B-B14F-4D97-AF65-F5344CB8AC3E}">
        <p14:creationId xmlns:p14="http://schemas.microsoft.com/office/powerpoint/2010/main" val="3321669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Graph Neural Networks</a:t>
            </a:r>
          </a:p>
        </p:txBody>
      </p:sp>
      <p:cxnSp>
        <p:nvCxnSpPr>
          <p:cNvPr id="11" name="Straight Connector 10">
            <a:extLst>
              <a:ext uri="{FF2B5EF4-FFF2-40B4-BE49-F238E27FC236}">
                <a16:creationId xmlns:a16="http://schemas.microsoft.com/office/drawing/2014/main" id="{EDEE1F5C-815C-42B7-9E7A-F0BE7E369919}"/>
              </a:ext>
            </a:extLst>
          </p:cNvPr>
          <p:cNvCxnSpPr>
            <a:stCxn id="7" idx="1"/>
            <a:endCxn id="5" idx="5"/>
          </p:cNvCxnSpPr>
          <p:nvPr/>
        </p:nvCxnSpPr>
        <p:spPr>
          <a:xfrm flipH="1" flipV="1">
            <a:off x="1868505" y="2735468"/>
            <a:ext cx="524056" cy="369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FA86CC-9DB7-4F05-B67C-C99E6C9024E7}"/>
              </a:ext>
            </a:extLst>
          </p:cNvPr>
          <p:cNvCxnSpPr>
            <a:cxnSpLocks/>
            <a:stCxn id="7" idx="3"/>
            <a:endCxn id="6" idx="7"/>
          </p:cNvCxnSpPr>
          <p:nvPr/>
        </p:nvCxnSpPr>
        <p:spPr>
          <a:xfrm flipH="1">
            <a:off x="1933978" y="3323637"/>
            <a:ext cx="458584" cy="38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1C5FE7-54B1-42C4-8BD1-A043E500CA84}"/>
              </a:ext>
            </a:extLst>
          </p:cNvPr>
          <p:cNvCxnSpPr>
            <a:cxnSpLocks/>
            <a:endCxn id="8" idx="3"/>
          </p:cNvCxnSpPr>
          <p:nvPr/>
        </p:nvCxnSpPr>
        <p:spPr>
          <a:xfrm flipV="1">
            <a:off x="2502009" y="2632976"/>
            <a:ext cx="501330" cy="581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4D36CD-768A-42C2-AEEA-1E807EF25AEA}"/>
              </a:ext>
            </a:extLst>
          </p:cNvPr>
          <p:cNvCxnSpPr>
            <a:cxnSpLocks/>
          </p:cNvCxnSpPr>
          <p:nvPr/>
        </p:nvCxnSpPr>
        <p:spPr>
          <a:xfrm flipH="1" flipV="1">
            <a:off x="2488446" y="3214189"/>
            <a:ext cx="168344" cy="761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246EA5-F90E-41C3-A180-75AD75C77E4B}"/>
              </a:ext>
            </a:extLst>
          </p:cNvPr>
          <p:cNvCxnSpPr>
            <a:cxnSpLocks/>
          </p:cNvCxnSpPr>
          <p:nvPr/>
        </p:nvCxnSpPr>
        <p:spPr>
          <a:xfrm flipH="1" flipV="1">
            <a:off x="2502009" y="3214190"/>
            <a:ext cx="934135" cy="2148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D3C1AD8-6612-4E72-A641-0C1DC47736C1}"/>
              </a:ext>
            </a:extLst>
          </p:cNvPr>
          <p:cNvSpPr/>
          <p:nvPr/>
        </p:nvSpPr>
        <p:spPr>
          <a:xfrm>
            <a:off x="1604277" y="247123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 name="Oval 5">
            <a:extLst>
              <a:ext uri="{FF2B5EF4-FFF2-40B4-BE49-F238E27FC236}">
                <a16:creationId xmlns:a16="http://schemas.microsoft.com/office/drawing/2014/main" id="{B9A70397-F010-44CB-89F6-755174C71B66}"/>
              </a:ext>
            </a:extLst>
          </p:cNvPr>
          <p:cNvSpPr/>
          <p:nvPr/>
        </p:nvSpPr>
        <p:spPr>
          <a:xfrm>
            <a:off x="1669749" y="3665635"/>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Oval 6">
            <a:extLst>
              <a:ext uri="{FF2B5EF4-FFF2-40B4-BE49-F238E27FC236}">
                <a16:creationId xmlns:a16="http://schemas.microsoft.com/office/drawing/2014/main" id="{0D6CAA25-DCDE-44A3-97B3-38DFD03A5B8B}"/>
              </a:ext>
            </a:extLst>
          </p:cNvPr>
          <p:cNvSpPr/>
          <p:nvPr/>
        </p:nvSpPr>
        <p:spPr>
          <a:xfrm>
            <a:off x="2347227" y="3059408"/>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8" name="Oval 7">
            <a:extLst>
              <a:ext uri="{FF2B5EF4-FFF2-40B4-BE49-F238E27FC236}">
                <a16:creationId xmlns:a16="http://schemas.microsoft.com/office/drawing/2014/main" id="{8013076C-0398-45BC-8059-A6D0516C4D6D}"/>
              </a:ext>
            </a:extLst>
          </p:cNvPr>
          <p:cNvSpPr/>
          <p:nvPr/>
        </p:nvSpPr>
        <p:spPr>
          <a:xfrm>
            <a:off x="2958004" y="2368747"/>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7B4E6C19-AF36-43B1-B12D-1333F36DED18}"/>
              </a:ext>
            </a:extLst>
          </p:cNvPr>
          <p:cNvSpPr/>
          <p:nvPr/>
        </p:nvSpPr>
        <p:spPr>
          <a:xfrm>
            <a:off x="2502008" y="3820416"/>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8A1D9D54-6904-4741-9EB1-6F466C7A09D2}"/>
              </a:ext>
            </a:extLst>
          </p:cNvPr>
          <p:cNvSpPr/>
          <p:nvPr/>
        </p:nvSpPr>
        <p:spPr>
          <a:xfrm>
            <a:off x="3281362" y="327421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5" name="Content Placeholder 6">
            <a:extLst>
              <a:ext uri="{FF2B5EF4-FFF2-40B4-BE49-F238E27FC236}">
                <a16:creationId xmlns:a16="http://schemas.microsoft.com/office/drawing/2014/main" id="{DE720249-E498-45B9-B8FE-D17D12DDD495}"/>
              </a:ext>
            </a:extLst>
          </p:cNvPr>
          <p:cNvSpPr>
            <a:spLocks noGrp="1"/>
          </p:cNvSpPr>
          <p:nvPr>
            <p:ph idx="1"/>
          </p:nvPr>
        </p:nvSpPr>
        <p:spPr>
          <a:xfrm>
            <a:off x="557212" y="4614960"/>
            <a:ext cx="9224963" cy="1005485"/>
          </a:xfrm>
        </p:spPr>
        <p:txBody>
          <a:bodyPr/>
          <a:lstStyle/>
          <a:p>
            <a:pPr>
              <a:spcBef>
                <a:spcPts val="0"/>
              </a:spcBef>
              <a:buSzPct val="100000"/>
            </a:pPr>
            <a:r>
              <a:rPr lang="en-US" altLang="zh-CN" sz="1950" b="1" dirty="0"/>
              <a:t>Neighborhood Aggregation: </a:t>
            </a:r>
          </a:p>
          <a:p>
            <a:pPr lvl="1">
              <a:spcBef>
                <a:spcPts val="0"/>
              </a:spcBef>
              <a:buSzPct val="100000"/>
            </a:pPr>
            <a:r>
              <a:rPr lang="en-US" altLang="zh-CN" sz="1625" dirty="0"/>
              <a:t>Aggregate neighbor information and pass into a neural network</a:t>
            </a:r>
          </a:p>
          <a:p>
            <a:pPr lvl="1">
              <a:spcBef>
                <a:spcPts val="0"/>
              </a:spcBef>
              <a:buSzPct val="100000"/>
            </a:pPr>
            <a:r>
              <a:rPr lang="en-US" altLang="zh-CN" sz="1625" dirty="0"/>
              <a:t>It can be viewed as a center-surround filter in CNN---graph convolutions!</a:t>
            </a:r>
            <a:endParaRPr lang="zh-CN" altLang="en-US" sz="97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7C0BEE2-6C70-0C48-8A52-050F020E95E5}"/>
                  </a:ext>
                </a:extLst>
              </p:cNvPr>
              <p:cNvSpPr txBox="1"/>
              <p:nvPr/>
            </p:nvSpPr>
            <p:spPr>
              <a:xfrm>
                <a:off x="4899901" y="2890038"/>
                <a:ext cx="437357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𝑣</m:t>
                          </m:r>
                        </m:sub>
                      </m:sSub>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𝑎</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𝑏</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𝑐</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𝑑</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𝑒</m:t>
                          </m:r>
                        </m:sub>
                      </m:sSub>
                      <m:r>
                        <a:rPr lang="en-US" sz="2800" i="1">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67C0BEE2-6C70-0C48-8A52-050F020E95E5}"/>
                  </a:ext>
                </a:extLst>
              </p:cNvPr>
              <p:cNvSpPr txBox="1">
                <a:spLocks noRot="1" noChangeAspect="1" noMove="1" noResize="1" noEditPoints="1" noAdjustHandles="1" noChangeArrowheads="1" noChangeShapeType="1" noTextEdit="1"/>
              </p:cNvSpPr>
              <p:nvPr/>
            </p:nvSpPr>
            <p:spPr>
              <a:xfrm>
                <a:off x="4899901" y="2890038"/>
                <a:ext cx="4373579" cy="430887"/>
              </a:xfrm>
              <a:prstGeom prst="rect">
                <a:avLst/>
              </a:prstGeom>
              <a:blipFill>
                <a:blip r:embed="rId2"/>
                <a:stretch>
                  <a:fillRect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174D3FA-3B04-4341-9DFF-E64F8D8E54C0}"/>
                  </a:ext>
                </a:extLst>
              </p:cNvPr>
              <p:cNvSpPr/>
              <p:nvPr/>
            </p:nvSpPr>
            <p:spPr>
              <a:xfrm>
                <a:off x="3080792" y="3806679"/>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xmlns="">
          <p:sp>
            <p:nvSpPr>
              <p:cNvPr id="17" name="Rectangle 16">
                <a:extLst>
                  <a:ext uri="{FF2B5EF4-FFF2-40B4-BE49-F238E27FC236}">
                    <a16:creationId xmlns:a16="http://schemas.microsoft.com/office/drawing/2014/main" id="{8174D3FA-3B04-4341-9DFF-E64F8D8E54C0}"/>
                  </a:ext>
                </a:extLst>
              </p:cNvPr>
              <p:cNvSpPr>
                <a:spLocks noRot="1" noChangeAspect="1" noMove="1" noResize="1" noEditPoints="1" noAdjustHandles="1" noChangeArrowheads="1" noChangeShapeType="1" noTextEdit="1"/>
              </p:cNvSpPr>
              <p:nvPr/>
            </p:nvSpPr>
            <p:spPr>
              <a:xfrm>
                <a:off x="3080792" y="3806679"/>
                <a:ext cx="739305" cy="342401"/>
              </a:xfrm>
              <a:prstGeom prst="rect">
                <a:avLst/>
              </a:prstGeom>
              <a:blipFill>
                <a:blip r:embed="rId3"/>
                <a:stretch>
                  <a:fillRect b="-7407"/>
                </a:stretch>
              </a:blipFill>
            </p:spPr>
            <p:txBody>
              <a:bodyPr/>
              <a:lstStyle/>
              <a:p>
                <a:r>
                  <a:rPr lang="en-US">
                    <a:noFill/>
                  </a:rPr>
                  <a:t> </a:t>
                </a:r>
              </a:p>
            </p:txBody>
          </p:sp>
        </mc:Fallback>
      </mc:AlternateContent>
    </p:spTree>
    <p:extLst>
      <p:ext uri="{BB962C8B-B14F-4D97-AF65-F5344CB8AC3E}">
        <p14:creationId xmlns:p14="http://schemas.microsoft.com/office/powerpoint/2010/main" val="2260889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1299458"/>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8" name="Rectangle 17">
            <a:extLst>
              <a:ext uri="{FF2B5EF4-FFF2-40B4-BE49-F238E27FC236}">
                <a16:creationId xmlns:a16="http://schemas.microsoft.com/office/drawing/2014/main"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val="382119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id="{DFFE37DA-F74B-4E1E-84B0-7B24A550251C}"/>
              </a:ext>
            </a:extLst>
          </p:cNvPr>
          <p:cNvSpPr/>
          <p:nvPr/>
        </p:nvSpPr>
        <p:spPr>
          <a:xfrm>
            <a:off x="5731765" y="3789040"/>
            <a:ext cx="522151" cy="31962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8BEEC59-E572-4779-93EA-93F4A67DC4D9}"/>
                  </a:ext>
                </a:extLst>
              </p:cNvPr>
              <p:cNvSpPr/>
              <p:nvPr/>
            </p:nvSpPr>
            <p:spPr>
              <a:xfrm>
                <a:off x="5172644" y="4607682"/>
                <a:ext cx="2611933" cy="369332"/>
              </a:xfrm>
              <a:prstGeom prst="rect">
                <a:avLst/>
              </a:prstGeom>
            </p:spPr>
            <p:txBody>
              <a:bodyPr wrap="none">
                <a:spAutoFit/>
              </a:bodyPr>
              <a:lstStyle/>
              <a:p>
                <a:r>
                  <a:rPr lang="en-US" dirty="0"/>
                  <a:t>the neighbors of node </a:t>
                </a:r>
                <a14:m>
                  <m:oMath xmlns:m="http://schemas.openxmlformats.org/officeDocument/2006/math">
                    <m:r>
                      <a:rPr lang="en-US" i="1">
                        <a:latin typeface="Cambria Math" panose="02040503050406030204" pitchFamily="18" charset="0"/>
                      </a:rPr>
                      <m:t>𝑣</m:t>
                    </m:r>
                  </m:oMath>
                </a14:m>
                <a:endParaRPr lang="en-US" dirty="0"/>
              </a:p>
            </p:txBody>
          </p:sp>
        </mc:Choice>
        <mc:Fallback xmlns="">
          <p:sp>
            <p:nvSpPr>
              <p:cNvPr id="14" name="Rectangle 13">
                <a:extLst>
                  <a:ext uri="{FF2B5EF4-FFF2-40B4-BE49-F238E27FC236}">
                    <a16:creationId xmlns:a16="http://schemas.microsoft.com/office/drawing/2014/main" xmlns:a14="http://schemas.microsoft.com/office/drawing/2010/main" xmlns="" id="{08BEEC59-E572-4779-93EA-93F4A67DC4D9}"/>
                  </a:ext>
                </a:extLst>
              </p:cNvPr>
              <p:cNvSpPr>
                <a:spLocks noRot="1" noChangeAspect="1" noMove="1" noResize="1" noEditPoints="1" noAdjustHandles="1" noChangeArrowheads="1" noChangeShapeType="1" noTextEdit="1"/>
              </p:cNvSpPr>
              <p:nvPr/>
            </p:nvSpPr>
            <p:spPr>
              <a:xfrm>
                <a:off x="5172644" y="4607682"/>
                <a:ext cx="2611933" cy="369332"/>
              </a:xfrm>
              <a:prstGeom prst="rect">
                <a:avLst/>
              </a:prstGeom>
              <a:blipFill rotWithShape="0">
                <a:blip r:embed="rId3"/>
                <a:stretch>
                  <a:fillRect l="-210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6FF8C4C-F4AC-4445-BFDC-5B2C1A2CDA76}"/>
                  </a:ext>
                </a:extLst>
              </p:cNvPr>
              <p:cNvSpPr/>
              <p:nvPr/>
            </p:nvSpPr>
            <p:spPr>
              <a:xfrm>
                <a:off x="2664334" y="4216850"/>
                <a:ext cx="3279744" cy="369332"/>
              </a:xfrm>
              <a:prstGeom prst="rect">
                <a:avLst/>
              </a:prstGeom>
            </p:spPr>
            <p:txBody>
              <a:bodyPr wrap="none">
                <a:spAutoFit/>
              </a:bodyPr>
              <a:lstStyle/>
              <a:p>
                <a:r>
                  <a:rPr lang="en-US" dirty="0"/>
                  <a:t>node </a:t>
                </a:r>
                <a14:m>
                  <m:oMath xmlns:m="http://schemas.openxmlformats.org/officeDocument/2006/math">
                    <m:r>
                      <a:rPr lang="en-US" i="1">
                        <a:latin typeface="Cambria Math" panose="02040503050406030204" pitchFamily="18" charset="0"/>
                      </a:rPr>
                      <m:t>𝑣</m:t>
                    </m:r>
                  </m:oMath>
                </a14:m>
                <a:r>
                  <a:rPr lang="en-US" dirty="0"/>
                  <a:t>’s embedding at layer </a:t>
                </a:r>
                <a14:m>
                  <m:oMath xmlns:m="http://schemas.openxmlformats.org/officeDocument/2006/math">
                    <m:r>
                      <a:rPr lang="en-US" i="1">
                        <a:latin typeface="Cambria Math" panose="02040503050406030204" pitchFamily="18" charset="0"/>
                      </a:rPr>
                      <m:t>𝑘</m:t>
                    </m:r>
                  </m:oMath>
                </a14:m>
                <a:endParaRPr lang="en-US" dirty="0"/>
              </a:p>
            </p:txBody>
          </p:sp>
        </mc:Choice>
        <mc:Fallback xmlns="">
          <p:sp>
            <p:nvSpPr>
              <p:cNvPr id="16" name="Rectangle 15">
                <a:extLst>
                  <a:ext uri="{FF2B5EF4-FFF2-40B4-BE49-F238E27FC236}">
                    <a16:creationId xmlns:a16="http://schemas.microsoft.com/office/drawing/2014/main" xmlns:a14="http://schemas.microsoft.com/office/drawing/2010/main" xmlns="" id="{B6FF8C4C-F4AC-4445-BFDC-5B2C1A2CDA76}"/>
                  </a:ext>
                </a:extLst>
              </p:cNvPr>
              <p:cNvSpPr>
                <a:spLocks noRot="1" noChangeAspect="1" noMove="1" noResize="1" noEditPoints="1" noAdjustHandles="1" noChangeArrowheads="1" noChangeShapeType="1" noTextEdit="1"/>
              </p:cNvSpPr>
              <p:nvPr/>
            </p:nvSpPr>
            <p:spPr>
              <a:xfrm>
                <a:off x="2664334" y="4216850"/>
                <a:ext cx="3279744" cy="369332"/>
              </a:xfrm>
              <a:prstGeom prst="rect">
                <a:avLst/>
              </a:prstGeom>
              <a:blipFill rotWithShape="0">
                <a:blip r:embed="rId4"/>
                <a:stretch>
                  <a:fillRect l="-1487" t="-10000" b="-26667"/>
                </a:stretch>
              </a:blipFill>
            </p:spPr>
            <p:txBody>
              <a:bodyPr/>
              <a:lstStyle/>
              <a:p>
                <a:r>
                  <a:rPr lang="en-US">
                    <a:noFill/>
                  </a:rPr>
                  <a:t> </a:t>
                </a:r>
              </a:p>
            </p:txBody>
          </p:sp>
        </mc:Fallback>
      </mc:AlternateContent>
      <p:sp>
        <p:nvSpPr>
          <p:cNvPr id="23" name="Rounded Rectangle 26">
            <a:extLst>
              <a:ext uri="{FF2B5EF4-FFF2-40B4-BE49-F238E27FC236}">
                <a16:creationId xmlns:a16="http://schemas.microsoft.com/office/drawing/2014/main" id="{4EB20E81-1CD7-46F2-A089-73FFF69D4795}"/>
              </a:ext>
            </a:extLst>
          </p:cNvPr>
          <p:cNvSpPr/>
          <p:nvPr/>
        </p:nvSpPr>
        <p:spPr>
          <a:xfrm>
            <a:off x="5172643" y="4693556"/>
            <a:ext cx="2611933" cy="31962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4" name="Rounded Rectangle 26">
            <a:extLst>
              <a:ext uri="{FF2B5EF4-FFF2-40B4-BE49-F238E27FC236}">
                <a16:creationId xmlns:a16="http://schemas.microsoft.com/office/drawing/2014/main" id="{92E72F7B-E4A8-4E34-93C0-E146B0319282}"/>
              </a:ext>
            </a:extLst>
          </p:cNvPr>
          <p:cNvSpPr/>
          <p:nvPr/>
        </p:nvSpPr>
        <p:spPr>
          <a:xfrm>
            <a:off x="2702175" y="4302720"/>
            <a:ext cx="3186929" cy="319620"/>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FF0000"/>
              </a:solidFill>
            </a:endParaRPr>
          </a:p>
        </p:txBody>
      </p:sp>
      <p:sp>
        <p:nvSpPr>
          <p:cNvPr id="25" name="Rounded Rectangle 26">
            <a:extLst>
              <a:ext uri="{FF2B5EF4-FFF2-40B4-BE49-F238E27FC236}">
                <a16:creationId xmlns:a16="http://schemas.microsoft.com/office/drawing/2014/main" id="{A71EAB6B-5C22-4F0A-ADAF-2BB121428320}"/>
              </a:ext>
            </a:extLst>
          </p:cNvPr>
          <p:cNvSpPr/>
          <p:nvPr/>
        </p:nvSpPr>
        <p:spPr>
          <a:xfrm>
            <a:off x="3695330" y="3185997"/>
            <a:ext cx="495300" cy="548059"/>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FF0000"/>
              </a:solidFill>
            </a:endParaRPr>
          </a:p>
        </p:txBody>
      </p:sp>
      <p:sp>
        <p:nvSpPr>
          <p:cNvPr id="26" name="Rounded Rectangle 26">
            <a:extLst>
              <a:ext uri="{FF2B5EF4-FFF2-40B4-BE49-F238E27FC236}">
                <a16:creationId xmlns:a16="http://schemas.microsoft.com/office/drawing/2014/main" id="{26464024-9960-4430-AEE9-580B7B10ABE7}"/>
              </a:ext>
            </a:extLst>
          </p:cNvPr>
          <p:cNvSpPr/>
          <p:nvPr/>
        </p:nvSpPr>
        <p:spPr>
          <a:xfrm>
            <a:off x="4500192" y="3202204"/>
            <a:ext cx="247650" cy="531852"/>
          </a:xfrm>
          <a:prstGeom prst="roundRect">
            <a:avLst>
              <a:gd name="adj" fmla="val 4648"/>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00B050"/>
              </a:solidFill>
            </a:endParaRPr>
          </a:p>
        </p:txBody>
      </p:sp>
      <p:sp>
        <p:nvSpPr>
          <p:cNvPr id="27" name="Rectangle 26">
            <a:extLst>
              <a:ext uri="{FF2B5EF4-FFF2-40B4-BE49-F238E27FC236}">
                <a16:creationId xmlns:a16="http://schemas.microsoft.com/office/drawing/2014/main" id="{9BF39546-EB36-445B-91A0-8CD77DE3DA34}"/>
              </a:ext>
            </a:extLst>
          </p:cNvPr>
          <p:cNvSpPr/>
          <p:nvPr/>
        </p:nvSpPr>
        <p:spPr>
          <a:xfrm>
            <a:off x="3533664" y="2594681"/>
            <a:ext cx="4480714" cy="369332"/>
          </a:xfrm>
          <a:prstGeom prst="rect">
            <a:avLst/>
          </a:prstGeom>
        </p:spPr>
        <p:txBody>
          <a:bodyPr wrap="none">
            <a:spAutoFit/>
          </a:bodyPr>
          <a:lstStyle/>
          <a:p>
            <a:r>
              <a:rPr lang="en-US" dirty="0"/>
              <a:t>Non-linear activation function (e.g., </a:t>
            </a:r>
            <a:r>
              <a:rPr lang="en-US" dirty="0" err="1"/>
              <a:t>ReLU</a:t>
            </a:r>
            <a:r>
              <a:rPr lang="en-US" dirty="0"/>
              <a:t>)</a:t>
            </a:r>
          </a:p>
        </p:txBody>
      </p:sp>
      <p:sp>
        <p:nvSpPr>
          <p:cNvPr id="28" name="Rounded Rectangle 26">
            <a:extLst>
              <a:ext uri="{FF2B5EF4-FFF2-40B4-BE49-F238E27FC236}">
                <a16:creationId xmlns:a16="http://schemas.microsoft.com/office/drawing/2014/main" id="{09CCF391-B2D6-4292-8852-22B7BFD2DC99}"/>
              </a:ext>
            </a:extLst>
          </p:cNvPr>
          <p:cNvSpPr/>
          <p:nvPr/>
        </p:nvSpPr>
        <p:spPr>
          <a:xfrm>
            <a:off x="3533663" y="2602194"/>
            <a:ext cx="4480713" cy="319620"/>
          </a:xfrm>
          <a:prstGeom prst="roundRect">
            <a:avLst>
              <a:gd name="adj" fmla="val 4648"/>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00B050"/>
              </a:solidFill>
            </a:endParaRPr>
          </a:p>
        </p:txBody>
      </p:sp>
      <p:sp>
        <p:nvSpPr>
          <p:cNvPr id="31" name="Rounded Rectangle 26">
            <a:extLst>
              <a:ext uri="{FF2B5EF4-FFF2-40B4-BE49-F238E27FC236}">
                <a16:creationId xmlns:a16="http://schemas.microsoft.com/office/drawing/2014/main" id="{679A9C01-6336-4204-AA0F-755465781B4B}"/>
              </a:ext>
            </a:extLst>
          </p:cNvPr>
          <p:cNvSpPr/>
          <p:nvPr/>
        </p:nvSpPr>
        <p:spPr>
          <a:xfrm>
            <a:off x="4891088" y="3194100"/>
            <a:ext cx="495299" cy="531852"/>
          </a:xfrm>
          <a:prstGeom prst="roundRect">
            <a:avLst>
              <a:gd name="adj" fmla="val 4648"/>
            </a:avLst>
          </a:prstGeom>
          <a:solidFill>
            <a:srgbClr val="7030A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FFFF00"/>
              </a:solidFill>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0A89210-3767-41C9-8FBD-69E0CF1B6D74}"/>
                  </a:ext>
                </a:extLst>
              </p:cNvPr>
              <p:cNvSpPr/>
              <p:nvPr/>
            </p:nvSpPr>
            <p:spPr>
              <a:xfrm>
                <a:off x="5089650" y="2123825"/>
                <a:ext cx="2357056" cy="369332"/>
              </a:xfrm>
              <a:prstGeom prst="rect">
                <a:avLst/>
              </a:prstGeom>
            </p:spPr>
            <p:txBody>
              <a:bodyPr wrap="none">
                <a:spAutoFit/>
              </a:bodyPr>
              <a:lstStyle/>
              <a:p>
                <a:r>
                  <a:rPr lang="en-US" dirty="0"/>
                  <a:t>parameters in layer </a:t>
                </a:r>
                <a14:m>
                  <m:oMath xmlns:m="http://schemas.openxmlformats.org/officeDocument/2006/math">
                    <m:r>
                      <a:rPr lang="en-US" i="1">
                        <a:latin typeface="Cambria Math" panose="02040503050406030204" pitchFamily="18" charset="0"/>
                      </a:rPr>
                      <m:t>𝑘</m:t>
                    </m:r>
                  </m:oMath>
                </a14:m>
                <a:endParaRPr lang="en-US" dirty="0"/>
              </a:p>
            </p:txBody>
          </p:sp>
        </mc:Choice>
        <mc:Fallback xmlns="">
          <p:sp>
            <p:nvSpPr>
              <p:cNvPr id="32" name="Rectangle 31">
                <a:extLst>
                  <a:ext uri="{FF2B5EF4-FFF2-40B4-BE49-F238E27FC236}">
                    <a16:creationId xmlns:a16="http://schemas.microsoft.com/office/drawing/2014/main" id="{80A89210-3767-41C9-8FBD-69E0CF1B6D74}"/>
                  </a:ext>
                </a:extLst>
              </p:cNvPr>
              <p:cNvSpPr>
                <a:spLocks noRot="1" noChangeAspect="1" noMove="1" noResize="1" noEditPoints="1" noAdjustHandles="1" noChangeArrowheads="1" noChangeShapeType="1" noTextEdit="1"/>
              </p:cNvSpPr>
              <p:nvPr/>
            </p:nvSpPr>
            <p:spPr>
              <a:xfrm>
                <a:off x="6264184" y="1822631"/>
                <a:ext cx="2382704" cy="369332"/>
              </a:xfrm>
              <a:prstGeom prst="rect">
                <a:avLst/>
              </a:prstGeom>
              <a:blipFill>
                <a:blip r:embed="rId5"/>
                <a:stretch>
                  <a:fillRect l="-2308" t="-9836" b="-24590"/>
                </a:stretch>
              </a:blipFill>
            </p:spPr>
            <p:txBody>
              <a:bodyPr/>
              <a:lstStyle/>
              <a:p>
                <a:r>
                  <a:rPr lang="en-US">
                    <a:noFill/>
                  </a:rPr>
                  <a:t> </a:t>
                </a:r>
              </a:p>
            </p:txBody>
          </p:sp>
        </mc:Fallback>
      </mc:AlternateContent>
      <p:sp>
        <p:nvSpPr>
          <p:cNvPr id="33" name="Rounded Rectangle 26">
            <a:extLst>
              <a:ext uri="{FF2B5EF4-FFF2-40B4-BE49-F238E27FC236}">
                <a16:creationId xmlns:a16="http://schemas.microsoft.com/office/drawing/2014/main" id="{E220000B-4C7F-4E7B-9308-66087B889A40}"/>
              </a:ext>
            </a:extLst>
          </p:cNvPr>
          <p:cNvSpPr/>
          <p:nvPr/>
        </p:nvSpPr>
        <p:spPr>
          <a:xfrm>
            <a:off x="5024222" y="2127581"/>
            <a:ext cx="2611933" cy="319620"/>
          </a:xfrm>
          <a:prstGeom prst="roundRect">
            <a:avLst>
              <a:gd name="adj" fmla="val 4648"/>
            </a:avLst>
          </a:prstGeom>
          <a:solidFill>
            <a:srgbClr val="7030A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Tree>
    <p:extLst>
      <p:ext uri="{BB962C8B-B14F-4D97-AF65-F5344CB8AC3E}">
        <p14:creationId xmlns:p14="http://schemas.microsoft.com/office/powerpoint/2010/main" val="2088357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61DB-BF5A-0D42-A1D7-BA39639C9E08}"/>
              </a:ext>
            </a:extLst>
          </p:cNvPr>
          <p:cNvSpPr>
            <a:spLocks noGrp="1"/>
          </p:cNvSpPr>
          <p:nvPr>
            <p:ph type="title"/>
          </p:nvPr>
        </p:nvSpPr>
        <p:spPr/>
        <p:txBody>
          <a:bodyPr/>
          <a:lstStyle/>
          <a:p>
            <a:r>
              <a:rPr lang="en-US" dirty="0" err="1"/>
              <a:t>GraphSAGE</a:t>
            </a:r>
            <a:r>
              <a:rPr lang="en-US" dirty="0"/>
              <a:t> Model </a:t>
            </a:r>
            <a:r>
              <a:rPr lang="en-US" dirty="0" err="1"/>
              <a:t>Arthitecture</a:t>
            </a:r>
            <a:endParaRPr lang="en-US" dirty="0"/>
          </a:p>
        </p:txBody>
      </p:sp>
      <p:sp>
        <p:nvSpPr>
          <p:cNvPr id="3" name="Content Placeholder 2">
            <a:extLst>
              <a:ext uri="{FF2B5EF4-FFF2-40B4-BE49-F238E27FC236}">
                <a16:creationId xmlns:a16="http://schemas.microsoft.com/office/drawing/2014/main" id="{BB92D714-2A8E-4C45-AB98-4189AF8F60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82B2B7E-938D-7843-BFE1-C1F1C1BE6EB0}"/>
              </a:ext>
            </a:extLst>
          </p:cNvPr>
          <p:cNvPicPr>
            <a:picLocks noChangeAspect="1"/>
          </p:cNvPicPr>
          <p:nvPr/>
        </p:nvPicPr>
        <p:blipFill>
          <a:blip r:embed="rId2"/>
          <a:stretch>
            <a:fillRect/>
          </a:stretch>
        </p:blipFill>
        <p:spPr>
          <a:xfrm>
            <a:off x="560512" y="1196975"/>
            <a:ext cx="9057456" cy="4816629"/>
          </a:xfrm>
          <a:prstGeom prst="rect">
            <a:avLst/>
          </a:prstGeom>
        </p:spPr>
      </p:pic>
      <p:sp>
        <p:nvSpPr>
          <p:cNvPr id="5" name="Rectangle 4">
            <a:extLst>
              <a:ext uri="{FF2B5EF4-FFF2-40B4-BE49-F238E27FC236}">
                <a16:creationId xmlns:a16="http://schemas.microsoft.com/office/drawing/2014/main" id="{A523DB7F-FC26-AD41-B30F-C66AD71016A5}"/>
              </a:ext>
            </a:extLst>
          </p:cNvPr>
          <p:cNvSpPr/>
          <p:nvPr/>
        </p:nvSpPr>
        <p:spPr>
          <a:xfrm>
            <a:off x="-15552" y="6536377"/>
            <a:ext cx="9605550" cy="276999"/>
          </a:xfrm>
          <a:prstGeom prst="rect">
            <a:avLst/>
          </a:prstGeom>
        </p:spPr>
        <p:txBody>
          <a:bodyPr wrap="square">
            <a:spAutoFit/>
          </a:bodyPr>
          <a:lstStyle/>
          <a:p>
            <a:pPr marL="228600" indent="-228600">
              <a:buFont typeface="+mj-lt"/>
              <a:buAutoNum type="arabicPeriod"/>
            </a:pPr>
            <a:r>
              <a:rPr lang="en-US" sz="1200" dirty="0">
                <a:latin typeface="HelveticaNeue-Light"/>
              </a:rPr>
              <a:t>Hamilton et al. Inductive Representation Learning on Large Graphs. NIPS 2017</a:t>
            </a:r>
          </a:p>
        </p:txBody>
      </p:sp>
    </p:spTree>
    <p:extLst>
      <p:ext uri="{BB962C8B-B14F-4D97-AF65-F5344CB8AC3E}">
        <p14:creationId xmlns:p14="http://schemas.microsoft.com/office/powerpoint/2010/main" val="1481080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err="1"/>
              <a:t>GraphSage</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707455" y="2329979"/>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332252" y="2076359"/>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id="{DFFE37DA-F74B-4E1E-84B0-7B24A550251C}"/>
              </a:ext>
            </a:extLst>
          </p:cNvPr>
          <p:cNvSpPr/>
          <p:nvPr/>
        </p:nvSpPr>
        <p:spPr>
          <a:xfrm>
            <a:off x="4812537" y="4442098"/>
            <a:ext cx="3467100" cy="48949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3" name="Rectangle 2">
            <a:extLst>
              <a:ext uri="{FF2B5EF4-FFF2-40B4-BE49-F238E27FC236}">
                <a16:creationId xmlns:a16="http://schemas.microsoft.com/office/drawing/2014/main" id="{9649FD77-9E93-4FC6-987D-43689C23EE82}"/>
              </a:ext>
            </a:extLst>
          </p:cNvPr>
          <p:cNvSpPr/>
          <p:nvPr/>
        </p:nvSpPr>
        <p:spPr>
          <a:xfrm>
            <a:off x="2909887" y="2084125"/>
            <a:ext cx="740908" cy="392415"/>
          </a:xfrm>
          <a:prstGeom prst="rect">
            <a:avLst/>
          </a:prstGeom>
        </p:spPr>
        <p:txBody>
          <a:bodyPr wrap="none">
            <a:spAutoFit/>
          </a:bodyPr>
          <a:lstStyle/>
          <a:p>
            <a:r>
              <a:rPr lang="en-US" altLang="zh-CN" sz="1950" dirty="0"/>
              <a:t>GCN</a:t>
            </a:r>
            <a:endParaRPr lang="en-US" sz="1950" dirty="0"/>
          </a:p>
        </p:txBody>
      </p:sp>
      <p:sp>
        <p:nvSpPr>
          <p:cNvPr id="19" name="Rectangle 18">
            <a:extLst>
              <a:ext uri="{FF2B5EF4-FFF2-40B4-BE49-F238E27FC236}">
                <a16:creationId xmlns:a16="http://schemas.microsoft.com/office/drawing/2014/main" id="{3A34A96C-6431-43E7-B972-16251351683B}"/>
              </a:ext>
            </a:extLst>
          </p:cNvPr>
          <p:cNvSpPr/>
          <p:nvPr/>
        </p:nvSpPr>
        <p:spPr>
          <a:xfrm>
            <a:off x="2909887" y="3787957"/>
            <a:ext cx="1465466" cy="392415"/>
          </a:xfrm>
          <a:prstGeom prst="rect">
            <a:avLst/>
          </a:prstGeom>
        </p:spPr>
        <p:txBody>
          <a:bodyPr wrap="none">
            <a:spAutoFit/>
          </a:bodyPr>
          <a:lstStyle/>
          <a:p>
            <a:r>
              <a:rPr lang="en-US" altLang="zh-CN" sz="1950" dirty="0" err="1"/>
              <a:t>GraphSage</a:t>
            </a:r>
            <a:endParaRPr lang="en-US" sz="195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CBF736-9467-4AA7-87A2-0A69DE5DEE77}"/>
                  </a:ext>
                </a:extLst>
              </p:cNvPr>
              <p:cNvSpPr txBox="1"/>
              <p:nvPr/>
            </p:nvSpPr>
            <p:spPr>
              <a:xfrm>
                <a:off x="2890467" y="4479953"/>
                <a:ext cx="6953620" cy="4516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m:t>
                          </m:r>
                          <m:r>
                            <a:rPr lang="en-US" sz="2600" b="1" i="1">
                              <a:latin typeface="Cambria Math" panose="02040503050406030204" pitchFamily="18" charset="0"/>
                            </a:rPr>
                            <m:t>𝑨</m:t>
                          </m:r>
                        </m:e>
                        <m:sub>
                          <m:r>
                            <a:rPr lang="en-US" sz="2600" i="1">
                              <a:latin typeface="Cambria Math" panose="02040503050406030204" pitchFamily="18" charset="0"/>
                            </a:rPr>
                            <m:t>𝑘</m:t>
                          </m:r>
                        </m:sub>
                      </m:sSub>
                      <m:r>
                        <a:rPr lang="en-US" sz="2600" i="1">
                          <a:latin typeface="Cambria Math" panose="02040503050406030204" pitchFamily="18" charset="0"/>
                        </a:rPr>
                        <m:t>⋅</m:t>
                      </m:r>
                      <m:r>
                        <m:rPr>
                          <m:sty m:val="p"/>
                        </m:rPr>
                        <a:rPr lang="en-US" sz="2600">
                          <a:latin typeface="Cambria Math" panose="02040503050406030204" pitchFamily="18" charset="0"/>
                        </a:rPr>
                        <m:t>AGG</m:t>
                      </m:r>
                      <m:d>
                        <m:dPr>
                          <m:ctrlPr>
                            <a:rPr lang="en-US" sz="2600" i="1">
                              <a:latin typeface="Cambria Math" panose="02040503050406030204" pitchFamily="18" charset="0"/>
                            </a:rPr>
                          </m:ctrlPr>
                        </m:dPr>
                        <m:e>
                          <m:d>
                            <m:dPr>
                              <m:begChr m:val="{"/>
                              <m:endChr m:val="}"/>
                              <m:ctrlPr>
                                <a:rPr lang="en-US" sz="2600" i="1">
                                  <a:latin typeface="Cambria Math" panose="02040503050406030204" pitchFamily="18" charset="0"/>
                                </a:rPr>
                              </m:ctrlPr>
                            </m:dPr>
                            <m:e>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𝑁</m:t>
                              </m:r>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𝑣</m:t>
                                  </m:r>
                                </m:e>
                              </m:d>
                            </m:e>
                          </m:d>
                        </m:e>
                      </m:d>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b="1" i="1">
                              <a:latin typeface="Cambria Math" panose="02040503050406030204" pitchFamily="18" charset="0"/>
                            </a:rPr>
                            <m:t>𝑩</m:t>
                          </m:r>
                        </m:e>
                        <m:sub>
                          <m:r>
                            <a:rPr lang="en-US" sz="2600" i="1">
                              <a:latin typeface="Cambria Math" panose="02040503050406030204" pitchFamily="18" charset="0"/>
                            </a:rPr>
                            <m:t>𝑘</m:t>
                          </m:r>
                        </m:sub>
                      </m:sSub>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m:t>
                      </m:r>
                    </m:oMath>
                  </m:oMathPara>
                </a14:m>
                <a:endParaRPr lang="en-US" sz="2600" dirty="0"/>
              </a:p>
            </p:txBody>
          </p:sp>
        </mc:Choice>
        <mc:Fallback xmlns="">
          <p:sp>
            <p:nvSpPr>
              <p:cNvPr id="22" name="TextBox 21">
                <a:extLst>
                  <a:ext uri="{FF2B5EF4-FFF2-40B4-BE49-F238E27FC236}">
                    <a16:creationId xmlns:a16="http://schemas.microsoft.com/office/drawing/2014/main" id="{A4CBF736-9467-4AA7-87A2-0A69DE5DEE77}"/>
                  </a:ext>
                </a:extLst>
              </p:cNvPr>
              <p:cNvSpPr txBox="1">
                <a:spLocks noRot="1" noChangeAspect="1" noMove="1" noResize="1" noEditPoints="1" noAdjustHandles="1" noChangeArrowheads="1" noChangeShapeType="1" noTextEdit="1"/>
              </p:cNvSpPr>
              <p:nvPr/>
            </p:nvSpPr>
            <p:spPr>
              <a:xfrm>
                <a:off x="3557498" y="4722480"/>
                <a:ext cx="8558302" cy="555858"/>
              </a:xfrm>
              <a:prstGeom prst="rect">
                <a:avLst/>
              </a:prstGeom>
              <a:blipFill>
                <a:blip r:embed="rId3"/>
                <a:stretch>
                  <a:fillRect b="-1099"/>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B29643C2-3A67-4D67-9288-9C7E2CFD4ECE}"/>
              </a:ext>
            </a:extLst>
          </p:cNvPr>
          <p:cNvSpPr/>
          <p:nvPr/>
        </p:nvSpPr>
        <p:spPr>
          <a:xfrm>
            <a:off x="4457700" y="5128785"/>
            <a:ext cx="4911459" cy="592470"/>
          </a:xfrm>
          <a:prstGeom prst="rect">
            <a:avLst/>
          </a:prstGeom>
        </p:spPr>
        <p:txBody>
          <a:bodyPr wrap="square">
            <a:spAutoFit/>
          </a:bodyPr>
          <a:lstStyle/>
          <a:p>
            <a:r>
              <a:rPr lang="en-US" altLang="zh-CN" sz="1625" b="1" dirty="0"/>
              <a:t>Generalized aggregation</a:t>
            </a:r>
            <a:r>
              <a:rPr lang="en-US" altLang="zh-CN" sz="1625" dirty="0"/>
              <a:t>: any differentiable function that maps set of vectors to a single vector</a:t>
            </a:r>
            <a:endParaRPr lang="en-US" sz="1625" dirty="0"/>
          </a:p>
        </p:txBody>
      </p:sp>
      <p:sp>
        <p:nvSpPr>
          <p:cNvPr id="24" name="Rounded Rectangle 26">
            <a:extLst>
              <a:ext uri="{FF2B5EF4-FFF2-40B4-BE49-F238E27FC236}">
                <a16:creationId xmlns:a16="http://schemas.microsoft.com/office/drawing/2014/main" id="{041CB2B2-9B10-4BF0-B987-2BC3B38E3C27}"/>
              </a:ext>
            </a:extLst>
          </p:cNvPr>
          <p:cNvSpPr/>
          <p:nvPr/>
        </p:nvSpPr>
        <p:spPr>
          <a:xfrm>
            <a:off x="4340227" y="5111704"/>
            <a:ext cx="4911459" cy="57515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5" name="Rectangle 24">
            <a:extLst>
              <a:ext uri="{FF2B5EF4-FFF2-40B4-BE49-F238E27FC236}">
                <a16:creationId xmlns:a16="http://schemas.microsoft.com/office/drawing/2014/main" id="{46943D2A-3FEA-421B-B025-2BAA8CC39910}"/>
              </a:ext>
            </a:extLst>
          </p:cNvPr>
          <p:cNvSpPr/>
          <p:nvPr/>
        </p:nvSpPr>
        <p:spPr>
          <a:xfrm>
            <a:off x="-15552" y="6351711"/>
            <a:ext cx="9605550" cy="461665"/>
          </a:xfrm>
          <a:prstGeom prst="rect">
            <a:avLst/>
          </a:prstGeom>
        </p:spPr>
        <p:txBody>
          <a:bodyPr wrap="square">
            <a:spAutoFit/>
          </a:bodyPr>
          <a:lstStyle/>
          <a:p>
            <a:pPr marL="228600" indent="-228600">
              <a:buFont typeface="+mj-lt"/>
              <a:buAutoNum type="arabicPeriod"/>
            </a:pPr>
            <a:r>
              <a:rPr lang="en-US" sz="1200" dirty="0">
                <a:latin typeface="HelveticaNeue-Light"/>
              </a:rPr>
              <a:t>Hamilton et al. Inductive Representation Learning on Large Graphs. NIPS 2017</a:t>
            </a:r>
          </a:p>
          <a:p>
            <a:pPr marL="228600" indent="-228600">
              <a:buFont typeface="+mj-lt"/>
              <a:buAutoNum type="arabicPeriod"/>
            </a:pPr>
            <a:r>
              <a:rPr lang="en-US" sz="1200" dirty="0">
                <a:latin typeface="HelveticaNeue-Light"/>
              </a:rPr>
              <a:t>Slide snipping from “</a:t>
            </a:r>
            <a:r>
              <a:rPr lang="en-US" sz="1200" dirty="0" err="1">
                <a:latin typeface="HelveticaNeue-Light"/>
              </a:rPr>
              <a:t>Hamiltion</a:t>
            </a:r>
            <a:r>
              <a:rPr lang="en-US" sz="1200" dirty="0">
                <a:latin typeface="HelveticaNeue-Light"/>
              </a:rPr>
              <a:t> &amp; Tang, AAAI 2019 Tutorial on Graph Representation Learning”</a:t>
            </a:r>
            <a:endParaRPr lang="en-US" sz="1200" dirty="0"/>
          </a:p>
        </p:txBody>
      </p:sp>
    </p:spTree>
    <p:extLst>
      <p:ext uri="{BB962C8B-B14F-4D97-AF65-F5344CB8AC3E}">
        <p14:creationId xmlns:p14="http://schemas.microsoft.com/office/powerpoint/2010/main" val="292844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86B9-9E58-4149-AB11-25939B9662AB}"/>
              </a:ext>
            </a:extLst>
          </p:cNvPr>
          <p:cNvSpPr>
            <a:spLocks noGrp="1"/>
          </p:cNvSpPr>
          <p:nvPr>
            <p:ph type="title"/>
          </p:nvPr>
        </p:nvSpPr>
        <p:spPr/>
        <p:txBody>
          <a:bodyPr/>
          <a:lstStyle/>
          <a:p>
            <a:r>
              <a:rPr lang="en-US" dirty="0"/>
              <a:t>Machine Learning with Networks</a:t>
            </a:r>
          </a:p>
        </p:txBody>
      </p:sp>
      <p:sp>
        <p:nvSpPr>
          <p:cNvPr id="3" name="Content Placeholder 2">
            <a:extLst>
              <a:ext uri="{FF2B5EF4-FFF2-40B4-BE49-F238E27FC236}">
                <a16:creationId xmlns:a16="http://schemas.microsoft.com/office/drawing/2014/main" id="{FC56ED18-C10C-6543-B205-F605E99E2258}"/>
              </a:ext>
            </a:extLst>
          </p:cNvPr>
          <p:cNvSpPr>
            <a:spLocks noGrp="1"/>
          </p:cNvSpPr>
          <p:nvPr>
            <p:ph idx="1"/>
          </p:nvPr>
        </p:nvSpPr>
        <p:spPr/>
        <p:txBody>
          <a:bodyPr/>
          <a:lstStyle/>
          <a:p>
            <a:r>
              <a:rPr lang="en-US" dirty="0"/>
              <a:t>ML tasks in networks: </a:t>
            </a:r>
          </a:p>
          <a:p>
            <a:pPr lvl="1"/>
            <a:r>
              <a:rPr lang="en-US" dirty="0"/>
              <a:t>Node classification</a:t>
            </a:r>
          </a:p>
          <a:p>
            <a:pPr lvl="2"/>
            <a:r>
              <a:rPr lang="en-US" dirty="0"/>
              <a:t>Predict a type of a given node </a:t>
            </a:r>
          </a:p>
          <a:p>
            <a:pPr lvl="1"/>
            <a:r>
              <a:rPr lang="en-US" dirty="0"/>
              <a:t>Link prediction</a:t>
            </a:r>
          </a:p>
          <a:p>
            <a:pPr lvl="2"/>
            <a:r>
              <a:rPr lang="en-US" dirty="0"/>
              <a:t>Predict whether two nodes are linked </a:t>
            </a:r>
          </a:p>
          <a:p>
            <a:pPr lvl="1"/>
            <a:r>
              <a:rPr lang="en-US" dirty="0"/>
              <a:t>Community detection</a:t>
            </a:r>
          </a:p>
          <a:p>
            <a:pPr lvl="2"/>
            <a:r>
              <a:rPr lang="en-US" dirty="0"/>
              <a:t>Identify densely linked clusters of nodes </a:t>
            </a:r>
          </a:p>
          <a:p>
            <a:pPr lvl="1"/>
            <a:r>
              <a:rPr lang="en-US" dirty="0"/>
              <a:t>Network similarity</a:t>
            </a:r>
          </a:p>
          <a:p>
            <a:pPr lvl="2"/>
            <a:r>
              <a:rPr lang="en-US" dirty="0"/>
              <a:t>How similar are two (sub)networks?</a:t>
            </a:r>
          </a:p>
        </p:txBody>
      </p:sp>
    </p:spTree>
    <p:extLst>
      <p:ext uri="{BB962C8B-B14F-4D97-AF65-F5344CB8AC3E}">
        <p14:creationId xmlns:p14="http://schemas.microsoft.com/office/powerpoint/2010/main" val="3426206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err="1"/>
              <a:t>GraphSage</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707455" y="2329979"/>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332252" y="2076359"/>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id="{DFFE37DA-F74B-4E1E-84B0-7B24A550251C}"/>
              </a:ext>
            </a:extLst>
          </p:cNvPr>
          <p:cNvSpPr/>
          <p:nvPr/>
        </p:nvSpPr>
        <p:spPr>
          <a:xfrm>
            <a:off x="4232687" y="4517058"/>
            <a:ext cx="450026" cy="489490"/>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3" name="Rectangle 2">
            <a:extLst>
              <a:ext uri="{FF2B5EF4-FFF2-40B4-BE49-F238E27FC236}">
                <a16:creationId xmlns:a16="http://schemas.microsoft.com/office/drawing/2014/main" id="{9649FD77-9E93-4FC6-987D-43689C23EE82}"/>
              </a:ext>
            </a:extLst>
          </p:cNvPr>
          <p:cNvSpPr/>
          <p:nvPr/>
        </p:nvSpPr>
        <p:spPr>
          <a:xfrm>
            <a:off x="2909887" y="2084125"/>
            <a:ext cx="740908" cy="392415"/>
          </a:xfrm>
          <a:prstGeom prst="rect">
            <a:avLst/>
          </a:prstGeom>
        </p:spPr>
        <p:txBody>
          <a:bodyPr wrap="none">
            <a:spAutoFit/>
          </a:bodyPr>
          <a:lstStyle/>
          <a:p>
            <a:r>
              <a:rPr lang="en-US" altLang="zh-CN" sz="1950" dirty="0"/>
              <a:t>GCN</a:t>
            </a:r>
            <a:endParaRPr lang="en-US" sz="1950" dirty="0"/>
          </a:p>
        </p:txBody>
      </p:sp>
      <p:sp>
        <p:nvSpPr>
          <p:cNvPr id="19" name="Rectangle 18">
            <a:extLst>
              <a:ext uri="{FF2B5EF4-FFF2-40B4-BE49-F238E27FC236}">
                <a16:creationId xmlns:a16="http://schemas.microsoft.com/office/drawing/2014/main" id="{3A34A96C-6431-43E7-B972-16251351683B}"/>
              </a:ext>
            </a:extLst>
          </p:cNvPr>
          <p:cNvSpPr/>
          <p:nvPr/>
        </p:nvSpPr>
        <p:spPr>
          <a:xfrm>
            <a:off x="2909887" y="3787957"/>
            <a:ext cx="1465466" cy="392415"/>
          </a:xfrm>
          <a:prstGeom prst="rect">
            <a:avLst/>
          </a:prstGeom>
        </p:spPr>
        <p:txBody>
          <a:bodyPr wrap="none">
            <a:spAutoFit/>
          </a:bodyPr>
          <a:lstStyle/>
          <a:p>
            <a:r>
              <a:rPr lang="en-US" altLang="zh-CN" sz="1950" dirty="0" err="1"/>
              <a:t>GraphSage</a:t>
            </a:r>
            <a:endParaRPr lang="en-US" sz="195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CBF736-9467-4AA7-87A2-0A69DE5DEE77}"/>
                  </a:ext>
                </a:extLst>
              </p:cNvPr>
              <p:cNvSpPr txBox="1"/>
              <p:nvPr/>
            </p:nvSpPr>
            <p:spPr>
              <a:xfrm>
                <a:off x="2890467" y="4479953"/>
                <a:ext cx="6953620" cy="4516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m:t>
                          </m:r>
                          <m:r>
                            <a:rPr lang="en-US" sz="2600" b="1" i="1">
                              <a:latin typeface="Cambria Math" panose="02040503050406030204" pitchFamily="18" charset="0"/>
                            </a:rPr>
                            <m:t>𝑨</m:t>
                          </m:r>
                        </m:e>
                        <m:sub>
                          <m:r>
                            <a:rPr lang="en-US" sz="2600" i="1">
                              <a:latin typeface="Cambria Math" panose="02040503050406030204" pitchFamily="18" charset="0"/>
                            </a:rPr>
                            <m:t>𝑘</m:t>
                          </m:r>
                        </m:sub>
                      </m:sSub>
                      <m:r>
                        <a:rPr lang="en-US" sz="2600" i="1">
                          <a:latin typeface="Cambria Math" panose="02040503050406030204" pitchFamily="18" charset="0"/>
                        </a:rPr>
                        <m:t>⋅</m:t>
                      </m:r>
                      <m:r>
                        <m:rPr>
                          <m:sty m:val="p"/>
                        </m:rPr>
                        <a:rPr lang="en-US" sz="2600">
                          <a:latin typeface="Cambria Math" panose="02040503050406030204" pitchFamily="18" charset="0"/>
                        </a:rPr>
                        <m:t>AGG</m:t>
                      </m:r>
                      <m:d>
                        <m:dPr>
                          <m:ctrlPr>
                            <a:rPr lang="en-US" sz="2600" i="1">
                              <a:latin typeface="Cambria Math" panose="02040503050406030204" pitchFamily="18" charset="0"/>
                            </a:rPr>
                          </m:ctrlPr>
                        </m:dPr>
                        <m:e>
                          <m:d>
                            <m:dPr>
                              <m:begChr m:val="{"/>
                              <m:endChr m:val="}"/>
                              <m:ctrlPr>
                                <a:rPr lang="en-US" sz="2600" i="1">
                                  <a:latin typeface="Cambria Math" panose="02040503050406030204" pitchFamily="18" charset="0"/>
                                </a:rPr>
                              </m:ctrlPr>
                            </m:dPr>
                            <m:e>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𝑁</m:t>
                              </m:r>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𝑣</m:t>
                                  </m:r>
                                </m:e>
                              </m:d>
                            </m:e>
                          </m:d>
                        </m:e>
                      </m:d>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b="1" i="1">
                              <a:latin typeface="Cambria Math" panose="02040503050406030204" pitchFamily="18" charset="0"/>
                            </a:rPr>
                            <m:t>𝑩</m:t>
                          </m:r>
                        </m:e>
                        <m:sub>
                          <m:r>
                            <a:rPr lang="en-US" sz="2600" i="1">
                              <a:latin typeface="Cambria Math" panose="02040503050406030204" pitchFamily="18" charset="0"/>
                            </a:rPr>
                            <m:t>𝑘</m:t>
                          </m:r>
                        </m:sub>
                      </m:sSub>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m:t>
                      </m:r>
                    </m:oMath>
                  </m:oMathPara>
                </a14:m>
                <a:endParaRPr lang="en-US" sz="2600" dirty="0"/>
              </a:p>
            </p:txBody>
          </p:sp>
        </mc:Choice>
        <mc:Fallback xmlns="">
          <p:sp>
            <p:nvSpPr>
              <p:cNvPr id="22" name="TextBox 21">
                <a:extLst>
                  <a:ext uri="{FF2B5EF4-FFF2-40B4-BE49-F238E27FC236}">
                    <a16:creationId xmlns:a16="http://schemas.microsoft.com/office/drawing/2014/main" id="{A4CBF736-9467-4AA7-87A2-0A69DE5DEE77}"/>
                  </a:ext>
                </a:extLst>
              </p:cNvPr>
              <p:cNvSpPr txBox="1">
                <a:spLocks noRot="1" noChangeAspect="1" noMove="1" noResize="1" noEditPoints="1" noAdjustHandles="1" noChangeArrowheads="1" noChangeShapeType="1" noTextEdit="1"/>
              </p:cNvSpPr>
              <p:nvPr/>
            </p:nvSpPr>
            <p:spPr>
              <a:xfrm>
                <a:off x="3557498" y="4722480"/>
                <a:ext cx="8558302" cy="555858"/>
              </a:xfrm>
              <a:prstGeom prst="rect">
                <a:avLst/>
              </a:prstGeom>
              <a:blipFill>
                <a:blip r:embed="rId3"/>
                <a:stretch>
                  <a:fillRect b="-1099"/>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B29643C2-3A67-4D67-9288-9C7E2CFD4ECE}"/>
              </a:ext>
            </a:extLst>
          </p:cNvPr>
          <p:cNvSpPr/>
          <p:nvPr/>
        </p:nvSpPr>
        <p:spPr>
          <a:xfrm>
            <a:off x="4457700" y="5128785"/>
            <a:ext cx="4911459" cy="592470"/>
          </a:xfrm>
          <a:prstGeom prst="rect">
            <a:avLst/>
          </a:prstGeom>
        </p:spPr>
        <p:txBody>
          <a:bodyPr wrap="square">
            <a:spAutoFit/>
          </a:bodyPr>
          <a:lstStyle/>
          <a:p>
            <a:r>
              <a:rPr lang="en-US" altLang="zh-CN" sz="1625" b="1" dirty="0"/>
              <a:t>Generalized aggregation</a:t>
            </a:r>
            <a:r>
              <a:rPr lang="en-US" altLang="zh-CN" sz="1625" dirty="0"/>
              <a:t>: any differentiable function that maps set of vectors to a single vector</a:t>
            </a:r>
            <a:endParaRPr lang="en-US" sz="1625" dirty="0"/>
          </a:p>
        </p:txBody>
      </p:sp>
      <p:sp>
        <p:nvSpPr>
          <p:cNvPr id="25" name="Rounded Rectangle 26">
            <a:extLst>
              <a:ext uri="{FF2B5EF4-FFF2-40B4-BE49-F238E27FC236}">
                <a16:creationId xmlns:a16="http://schemas.microsoft.com/office/drawing/2014/main" id="{B57CB0DC-02C7-471F-96EC-2DF097D090D5}"/>
              </a:ext>
            </a:extLst>
          </p:cNvPr>
          <p:cNvSpPr/>
          <p:nvPr/>
        </p:nvSpPr>
        <p:spPr>
          <a:xfrm>
            <a:off x="8358187" y="4517057"/>
            <a:ext cx="450026" cy="489490"/>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Rectangle 25">
            <a:extLst>
              <a:ext uri="{FF2B5EF4-FFF2-40B4-BE49-F238E27FC236}">
                <a16:creationId xmlns:a16="http://schemas.microsoft.com/office/drawing/2014/main" id="{3BB6A334-618A-4262-809B-44E8EB346B0A}"/>
              </a:ext>
            </a:extLst>
          </p:cNvPr>
          <p:cNvSpPr/>
          <p:nvPr/>
        </p:nvSpPr>
        <p:spPr>
          <a:xfrm>
            <a:off x="4786164" y="3843301"/>
            <a:ext cx="3990742" cy="592470"/>
          </a:xfrm>
          <a:prstGeom prst="rect">
            <a:avLst/>
          </a:prstGeom>
        </p:spPr>
        <p:txBody>
          <a:bodyPr wrap="square">
            <a:spAutoFit/>
          </a:bodyPr>
          <a:lstStyle/>
          <a:p>
            <a:r>
              <a:rPr lang="en-US" altLang="zh-CN" sz="1625" dirty="0"/>
              <a:t>Instead of summation, it concatenate neighbor &amp; self embeddings</a:t>
            </a:r>
            <a:endParaRPr lang="en-US" sz="1625" dirty="0"/>
          </a:p>
        </p:txBody>
      </p:sp>
      <p:sp>
        <p:nvSpPr>
          <p:cNvPr id="27" name="Rounded Rectangle 26">
            <a:extLst>
              <a:ext uri="{FF2B5EF4-FFF2-40B4-BE49-F238E27FC236}">
                <a16:creationId xmlns:a16="http://schemas.microsoft.com/office/drawing/2014/main" id="{22793294-269D-4F42-9E82-CAD3E14A8ACC}"/>
              </a:ext>
            </a:extLst>
          </p:cNvPr>
          <p:cNvSpPr/>
          <p:nvPr/>
        </p:nvSpPr>
        <p:spPr>
          <a:xfrm>
            <a:off x="4779526" y="3872619"/>
            <a:ext cx="3516749" cy="532374"/>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8" name="Rectangle 27">
            <a:extLst>
              <a:ext uri="{FF2B5EF4-FFF2-40B4-BE49-F238E27FC236}">
                <a16:creationId xmlns:a16="http://schemas.microsoft.com/office/drawing/2014/main" id="{46943D2A-3FEA-421B-B025-2BAA8CC39910}"/>
              </a:ext>
            </a:extLst>
          </p:cNvPr>
          <p:cNvSpPr/>
          <p:nvPr/>
        </p:nvSpPr>
        <p:spPr>
          <a:xfrm>
            <a:off x="-15552" y="6351711"/>
            <a:ext cx="9605550" cy="461665"/>
          </a:xfrm>
          <a:prstGeom prst="rect">
            <a:avLst/>
          </a:prstGeom>
        </p:spPr>
        <p:txBody>
          <a:bodyPr wrap="square">
            <a:spAutoFit/>
          </a:bodyPr>
          <a:lstStyle/>
          <a:p>
            <a:pPr marL="228600" indent="-228600">
              <a:buFont typeface="+mj-lt"/>
              <a:buAutoNum type="arabicPeriod"/>
            </a:pPr>
            <a:r>
              <a:rPr lang="en-US" sz="1200" dirty="0">
                <a:latin typeface="HelveticaNeue-Light"/>
              </a:rPr>
              <a:t>Hamilton et al. Inductive Representation Learning on Large Graphs. NIPS 2017</a:t>
            </a:r>
          </a:p>
          <a:p>
            <a:pPr marL="228600" indent="-228600">
              <a:buFont typeface="+mj-lt"/>
              <a:buAutoNum type="arabicPeriod"/>
            </a:pPr>
            <a:r>
              <a:rPr lang="en-US" sz="1200" dirty="0">
                <a:latin typeface="HelveticaNeue-Light"/>
              </a:rPr>
              <a:t>Slide snipping from “</a:t>
            </a:r>
            <a:r>
              <a:rPr lang="en-US" sz="1200" dirty="0" err="1">
                <a:latin typeface="HelveticaNeue-Light"/>
              </a:rPr>
              <a:t>Hamiltion</a:t>
            </a:r>
            <a:r>
              <a:rPr lang="en-US" sz="1200" dirty="0">
                <a:latin typeface="HelveticaNeue-Light"/>
              </a:rPr>
              <a:t> &amp; Tang, AAAI 2019 Tutorial on Graph Representation Learning”</a:t>
            </a:r>
            <a:endParaRPr lang="en-US" sz="1200" dirty="0"/>
          </a:p>
        </p:txBody>
      </p:sp>
    </p:spTree>
    <p:extLst>
      <p:ext uri="{BB962C8B-B14F-4D97-AF65-F5344CB8AC3E}">
        <p14:creationId xmlns:p14="http://schemas.microsoft.com/office/powerpoint/2010/main" val="1976683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Graph Attention Networks</a:t>
            </a: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28" name="Rectangle 27">
            <a:extLst>
              <a:ext uri="{FF2B5EF4-FFF2-40B4-BE49-F238E27FC236}">
                <a16:creationId xmlns:a16="http://schemas.microsoft.com/office/drawing/2014/main" id="{651BCAF6-2931-48C1-B278-36CDC0FD1D71}"/>
              </a:ext>
            </a:extLst>
          </p:cNvPr>
          <p:cNvSpPr/>
          <p:nvPr/>
        </p:nvSpPr>
        <p:spPr>
          <a:xfrm>
            <a:off x="2662238" y="3291683"/>
            <a:ext cx="6630790" cy="461665"/>
          </a:xfrm>
          <a:prstGeom prst="rect">
            <a:avLst/>
          </a:prstGeom>
        </p:spPr>
        <p:txBody>
          <a:bodyPr wrap="none">
            <a:spAutoFit/>
          </a:bodyPr>
          <a:lstStyle/>
          <a:p>
            <a:r>
              <a:rPr lang="en-US" altLang="zh-CN" sz="2400" dirty="0"/>
              <a:t>Realistically, neighbors play different influences</a:t>
            </a:r>
            <a:endParaRPr lang="en-US" sz="2400" dirty="0"/>
          </a:p>
        </p:txBody>
      </p:sp>
      <p:sp>
        <p:nvSpPr>
          <p:cNvPr id="17" name="Rectangle 16">
            <a:extLst>
              <a:ext uri="{FF2B5EF4-FFF2-40B4-BE49-F238E27FC236}">
                <a16:creationId xmlns:a16="http://schemas.microsoft.com/office/drawing/2014/main" id="{46943D2A-3FEA-421B-B025-2BAA8CC39910}"/>
              </a:ext>
            </a:extLst>
          </p:cNvPr>
          <p:cNvSpPr/>
          <p:nvPr/>
        </p:nvSpPr>
        <p:spPr>
          <a:xfrm>
            <a:off x="0" y="6521913"/>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Velickovic</a:t>
            </a:r>
            <a:r>
              <a:rPr lang="en-US" sz="1200" dirty="0">
                <a:latin typeface="HelveticaNeue-Light"/>
              </a:rPr>
              <a:t> et al. Graph Attention Networks. ICLR 2018</a:t>
            </a:r>
            <a:endParaRPr lang="en-US" sz="1200" dirty="0"/>
          </a:p>
        </p:txBody>
      </p:sp>
    </p:spTree>
    <p:extLst>
      <p:ext uri="{BB962C8B-B14F-4D97-AF65-F5344CB8AC3E}">
        <p14:creationId xmlns:p14="http://schemas.microsoft.com/office/powerpoint/2010/main" val="1998628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Graph Attention Networks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E679CB-E6AF-4AE9-AE71-67BA6C8B3A63}"/>
                  </a:ext>
                </a:extLst>
              </p:cNvPr>
              <p:cNvSpPr txBox="1"/>
              <p:nvPr/>
            </p:nvSpPr>
            <p:spPr>
              <a:xfrm>
                <a:off x="2707455" y="2329979"/>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18" name="TextBox 17">
                <a:extLst>
                  <a:ext uri="{FF2B5EF4-FFF2-40B4-BE49-F238E27FC236}">
                    <a16:creationId xmlns:a16="http://schemas.microsoft.com/office/drawing/2014/main" id="{F7E679CB-E6AF-4AE9-AE71-67BA6C8B3A63}"/>
                  </a:ext>
                </a:extLst>
              </p:cNvPr>
              <p:cNvSpPr txBox="1">
                <a:spLocks noRot="1" noChangeAspect="1" noMove="1" noResize="1" noEditPoints="1" noAdjustHandles="1" noChangeArrowheads="1" noChangeShapeType="1" noTextEdit="1"/>
              </p:cNvSpPr>
              <p:nvPr/>
            </p:nvSpPr>
            <p:spPr>
              <a:xfrm>
                <a:off x="3332252" y="2076359"/>
                <a:ext cx="8558302" cy="1299458"/>
              </a:xfrm>
              <a:prstGeom prst="rect">
                <a:avLst/>
              </a:prstGeom>
              <a:blipFill>
                <a:blip r:embed="rId2"/>
                <a:stretch>
                  <a:fillRect/>
                </a:stretch>
              </a:blipFill>
            </p:spPr>
            <p:txBody>
              <a:bodyPr/>
              <a:lstStyle/>
              <a:p>
                <a:r>
                  <a:rPr lang="en-US">
                    <a:noFill/>
                  </a:rPr>
                  <a:t> </a:t>
                </a:r>
              </a:p>
            </p:txBody>
          </p:sp>
        </mc:Fallback>
      </mc:AlternateContent>
      <p:sp>
        <p:nvSpPr>
          <p:cNvPr id="19" name="Rounded Rectangle 26">
            <a:extLst>
              <a:ext uri="{FF2B5EF4-FFF2-40B4-BE49-F238E27FC236}">
                <a16:creationId xmlns:a16="http://schemas.microsoft.com/office/drawing/2014/main" id="{C19E6B50-BFDB-46D0-BAA8-98D04F5D2814}"/>
              </a:ext>
            </a:extLst>
          </p:cNvPr>
          <p:cNvSpPr/>
          <p:nvPr/>
        </p:nvSpPr>
        <p:spPr>
          <a:xfrm>
            <a:off x="5901108" y="4707824"/>
            <a:ext cx="661617" cy="454726"/>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2" name="Rectangle 21">
            <a:extLst>
              <a:ext uri="{FF2B5EF4-FFF2-40B4-BE49-F238E27FC236}">
                <a16:creationId xmlns:a16="http://schemas.microsoft.com/office/drawing/2014/main" id="{557D482C-4F3E-4412-B790-2128FCD37830}"/>
              </a:ext>
            </a:extLst>
          </p:cNvPr>
          <p:cNvSpPr/>
          <p:nvPr/>
        </p:nvSpPr>
        <p:spPr>
          <a:xfrm>
            <a:off x="2909887" y="2084125"/>
            <a:ext cx="740908" cy="392415"/>
          </a:xfrm>
          <a:prstGeom prst="rect">
            <a:avLst/>
          </a:prstGeom>
        </p:spPr>
        <p:txBody>
          <a:bodyPr wrap="none">
            <a:spAutoFit/>
          </a:bodyPr>
          <a:lstStyle/>
          <a:p>
            <a:r>
              <a:rPr lang="en-US" altLang="zh-CN" sz="1950" dirty="0"/>
              <a:t>GCN</a:t>
            </a:r>
            <a:endParaRPr lang="en-US" sz="1950" dirty="0"/>
          </a:p>
        </p:txBody>
      </p:sp>
      <p:sp>
        <p:nvSpPr>
          <p:cNvPr id="23" name="Rectangle 22">
            <a:extLst>
              <a:ext uri="{FF2B5EF4-FFF2-40B4-BE49-F238E27FC236}">
                <a16:creationId xmlns:a16="http://schemas.microsoft.com/office/drawing/2014/main" id="{E493353F-93BB-45EE-BCC9-B4BF6428CD5C}"/>
              </a:ext>
            </a:extLst>
          </p:cNvPr>
          <p:cNvSpPr/>
          <p:nvPr/>
        </p:nvSpPr>
        <p:spPr>
          <a:xfrm>
            <a:off x="2909887" y="3787957"/>
            <a:ext cx="1922962" cy="392415"/>
          </a:xfrm>
          <a:prstGeom prst="rect">
            <a:avLst/>
          </a:prstGeom>
        </p:spPr>
        <p:txBody>
          <a:bodyPr wrap="none">
            <a:spAutoFit/>
          </a:bodyPr>
          <a:lstStyle/>
          <a:p>
            <a:r>
              <a:rPr lang="en-US" altLang="zh-CN" sz="1950" dirty="0"/>
              <a:t>Graph Attention</a:t>
            </a:r>
            <a:endParaRPr lang="en-US" sz="195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4A2B2E-497E-40B0-9B48-D09223817029}"/>
                  </a:ext>
                </a:extLst>
              </p:cNvPr>
              <p:cNvSpPr txBox="1"/>
              <p:nvPr/>
            </p:nvSpPr>
            <p:spPr>
              <a:xfrm>
                <a:off x="2271342" y="4445529"/>
                <a:ext cx="6953620" cy="10140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𝛼</m:t>
                              </m:r>
                            </m:e>
                            <m:sub>
                              <m:r>
                                <a:rPr lang="en-US" sz="2600" i="1">
                                  <a:latin typeface="Cambria Math" panose="02040503050406030204" pitchFamily="18" charset="0"/>
                                </a:rPr>
                                <m:t>𝑣</m:t>
                              </m:r>
                              <m:r>
                                <a:rPr lang="en-US" sz="2600" i="1">
                                  <a:latin typeface="Cambria Math" panose="02040503050406030204" pitchFamily="18" charset="0"/>
                                </a:rPr>
                                <m:t>,</m:t>
                              </m:r>
                              <m:r>
                                <a:rPr lang="en-US" sz="2600" i="1">
                                  <a:latin typeface="Cambria Math" panose="02040503050406030204" pitchFamily="18" charset="0"/>
                                </a:rPr>
                                <m:t>𝑢</m:t>
                              </m:r>
                            </m:sub>
                          </m:sSub>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r>
                                <a:rPr lang="en-US" sz="2600" i="1">
                                  <a:latin typeface="Cambria Math" panose="02040503050406030204" pitchFamily="18" charset="0"/>
                                </a:rPr>
                                <m:t>𝑘</m:t>
                              </m:r>
                            </m:sup>
                          </m:sSup>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e>
                      </m:nary>
                      <m:r>
                        <a:rPr lang="en-US" sz="2600" i="1">
                          <a:latin typeface="Cambria Math" panose="02040503050406030204" pitchFamily="18" charset="0"/>
                        </a:rPr>
                        <m:t>)</m:t>
                      </m:r>
                    </m:oMath>
                  </m:oMathPara>
                </a14:m>
                <a:endParaRPr lang="en-US" sz="2600" dirty="0"/>
              </a:p>
            </p:txBody>
          </p:sp>
        </mc:Choice>
        <mc:Fallback xmlns="">
          <p:sp>
            <p:nvSpPr>
              <p:cNvPr id="24" name="TextBox 23">
                <a:extLst>
                  <a:ext uri="{FF2B5EF4-FFF2-40B4-BE49-F238E27FC236}">
                    <a16:creationId xmlns:a16="http://schemas.microsoft.com/office/drawing/2014/main" id="{DB4A2B2E-497E-40B0-9B48-D09223817029}"/>
                  </a:ext>
                </a:extLst>
              </p:cNvPr>
              <p:cNvSpPr txBox="1">
                <a:spLocks noRot="1" noChangeAspect="1" noMove="1" noResize="1" noEditPoints="1" noAdjustHandles="1" noChangeArrowheads="1" noChangeShapeType="1" noTextEdit="1"/>
              </p:cNvSpPr>
              <p:nvPr/>
            </p:nvSpPr>
            <p:spPr>
              <a:xfrm>
                <a:off x="2795498" y="4680113"/>
                <a:ext cx="8558302" cy="1248099"/>
              </a:xfrm>
              <a:prstGeom prst="rect">
                <a:avLst/>
              </a:prstGeom>
              <a:blipFill>
                <a:blip r:embed="rId3"/>
                <a:stretch>
                  <a:fillRect/>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83E86D6F-7C45-4AB0-8187-3B11E5D2881A}"/>
              </a:ext>
            </a:extLst>
          </p:cNvPr>
          <p:cNvSpPr/>
          <p:nvPr/>
        </p:nvSpPr>
        <p:spPr>
          <a:xfrm>
            <a:off x="6472942" y="5551451"/>
            <a:ext cx="2628196" cy="342401"/>
          </a:xfrm>
          <a:prstGeom prst="rect">
            <a:avLst/>
          </a:prstGeom>
        </p:spPr>
        <p:txBody>
          <a:bodyPr wrap="square">
            <a:spAutoFit/>
          </a:bodyPr>
          <a:lstStyle/>
          <a:p>
            <a:r>
              <a:rPr lang="en-US" altLang="zh-CN" sz="1625" dirty="0"/>
              <a:t>Learned attention weights</a:t>
            </a:r>
            <a:endParaRPr lang="en-US" sz="1625" dirty="0"/>
          </a:p>
        </p:txBody>
      </p:sp>
      <p:sp>
        <p:nvSpPr>
          <p:cNvPr id="26" name="Rounded Rectangle 26">
            <a:extLst>
              <a:ext uri="{FF2B5EF4-FFF2-40B4-BE49-F238E27FC236}">
                <a16:creationId xmlns:a16="http://schemas.microsoft.com/office/drawing/2014/main" id="{57FD4726-0B7A-41C1-9C87-0CB4FDE42A03}"/>
              </a:ext>
            </a:extLst>
          </p:cNvPr>
          <p:cNvSpPr/>
          <p:nvPr/>
        </p:nvSpPr>
        <p:spPr>
          <a:xfrm>
            <a:off x="6472941" y="5555167"/>
            <a:ext cx="2470376" cy="321374"/>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27" name="Group 26">
            <a:extLst>
              <a:ext uri="{FF2B5EF4-FFF2-40B4-BE49-F238E27FC236}">
                <a16:creationId xmlns:a16="http://schemas.microsoft.com/office/drawing/2014/main" id="{D8AB85C0-B35F-4656-8D02-36B8F99E365B}"/>
              </a:ext>
            </a:extLst>
          </p:cNvPr>
          <p:cNvGrpSpPr/>
          <p:nvPr/>
        </p:nvGrpSpPr>
        <p:grpSpPr>
          <a:xfrm>
            <a:off x="244925" y="2572924"/>
            <a:ext cx="1986648" cy="1761231"/>
            <a:chOff x="1974495" y="2124074"/>
            <a:chExt cx="2445105" cy="2167669"/>
          </a:xfrm>
        </p:grpSpPr>
        <p:cxnSp>
          <p:nvCxnSpPr>
            <p:cNvPr id="28" name="Straight Connector 27">
              <a:extLst>
                <a:ext uri="{FF2B5EF4-FFF2-40B4-BE49-F238E27FC236}">
                  <a16:creationId xmlns:a16="http://schemas.microsoft.com/office/drawing/2014/main" id="{171F71F7-2E9C-4C71-87D3-E6F7C9ABC0AD}"/>
                </a:ext>
              </a:extLst>
            </p:cNvPr>
            <p:cNvCxnSpPr>
              <a:stCxn id="47" idx="1"/>
              <a:endCxn id="33"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0E19B0-B00C-4A9B-AF7D-4BB966D20486}"/>
                </a:ext>
              </a:extLst>
            </p:cNvPr>
            <p:cNvCxnSpPr>
              <a:cxnSpLocks/>
              <a:stCxn id="47" idx="3"/>
              <a:endCxn id="35" idx="7"/>
            </p:cNvCxnSpPr>
            <p:nvPr/>
          </p:nvCxnSpPr>
          <p:spPr>
            <a:xfrm flipH="1">
              <a:off x="2380280" y="3299322"/>
              <a:ext cx="564411" cy="476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EC94C1-31E2-4C5F-80A3-E18E9AEBFFED}"/>
                </a:ext>
              </a:extLst>
            </p:cNvPr>
            <p:cNvCxnSpPr>
              <a:cxnSpLocks/>
              <a:endCxn id="48" idx="3"/>
            </p:cNvCxnSpPr>
            <p:nvPr/>
          </p:nvCxnSpPr>
          <p:spPr>
            <a:xfrm flipV="1">
              <a:off x="3079395" y="2449278"/>
              <a:ext cx="617022" cy="7153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80947B-D815-435A-8B4E-BD4ADE597F21}"/>
                </a:ext>
              </a:extLst>
            </p:cNvPr>
            <p:cNvCxnSpPr>
              <a:cxnSpLocks/>
              <a:stCxn id="49" idx="0"/>
            </p:cNvCxnSpPr>
            <p:nvPr/>
          </p:nvCxnSpPr>
          <p:spPr>
            <a:xfrm flipH="1" flipV="1">
              <a:off x="3062703" y="3164619"/>
              <a:ext cx="207192" cy="746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49962F-6511-4497-8EBD-CDE695BA3CB5}"/>
                </a:ext>
              </a:extLst>
            </p:cNvPr>
            <p:cNvCxnSpPr>
              <a:cxnSpLocks/>
              <a:stCxn id="50"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6AA0672-F0DE-4D67-B90D-03A85E9B4C68}"/>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5" name="Oval 34">
              <a:extLst>
                <a:ext uri="{FF2B5EF4-FFF2-40B4-BE49-F238E27FC236}">
                  <a16:creationId xmlns:a16="http://schemas.microsoft.com/office/drawing/2014/main" id="{793B54F8-255E-4499-9760-B006128A331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7" name="Oval 46">
              <a:extLst>
                <a:ext uri="{FF2B5EF4-FFF2-40B4-BE49-F238E27FC236}">
                  <a16:creationId xmlns:a16="http://schemas.microsoft.com/office/drawing/2014/main" id="{344FC9D2-1DD7-40F9-9924-4D75413102B0}"/>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8" name="Oval 47">
              <a:extLst>
                <a:ext uri="{FF2B5EF4-FFF2-40B4-BE49-F238E27FC236}">
                  <a16:creationId xmlns:a16="http://schemas.microsoft.com/office/drawing/2014/main" id="{895A3678-0530-4D1D-8AF6-2A6DE845BCA1}"/>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9" name="Oval 48">
              <a:extLst>
                <a:ext uri="{FF2B5EF4-FFF2-40B4-BE49-F238E27FC236}">
                  <a16:creationId xmlns:a16="http://schemas.microsoft.com/office/drawing/2014/main" id="{95DD83D5-E246-4C30-AE2E-F1C0A2404D40}"/>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0" name="Oval 49">
              <a:extLst>
                <a:ext uri="{FF2B5EF4-FFF2-40B4-BE49-F238E27FC236}">
                  <a16:creationId xmlns:a16="http://schemas.microsoft.com/office/drawing/2014/main" id="{CFD4BB28-4557-412A-B215-49E9122D10B4}"/>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34" name="Rectangle 33">
            <a:extLst>
              <a:ext uri="{FF2B5EF4-FFF2-40B4-BE49-F238E27FC236}">
                <a16:creationId xmlns:a16="http://schemas.microsoft.com/office/drawing/2014/main" id="{46943D2A-3FEA-421B-B025-2BAA8CC39910}"/>
              </a:ext>
            </a:extLst>
          </p:cNvPr>
          <p:cNvSpPr/>
          <p:nvPr/>
        </p:nvSpPr>
        <p:spPr>
          <a:xfrm>
            <a:off x="0" y="6521913"/>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Velickovic</a:t>
            </a:r>
            <a:r>
              <a:rPr lang="en-US" sz="1200" dirty="0">
                <a:latin typeface="HelveticaNeue-Light"/>
              </a:rPr>
              <a:t> et al. Graph Attention Networks. ICLR 2018</a:t>
            </a:r>
            <a:endParaRPr lang="en-US" sz="1200" dirty="0"/>
          </a:p>
        </p:txBody>
      </p:sp>
    </p:spTree>
    <p:extLst>
      <p:ext uri="{BB962C8B-B14F-4D97-AF65-F5344CB8AC3E}">
        <p14:creationId xmlns:p14="http://schemas.microsoft.com/office/powerpoint/2010/main" val="297277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6C099-527B-7040-B4C9-4D1A25ACC2F3}"/>
              </a:ext>
            </a:extLst>
          </p:cNvPr>
          <p:cNvSpPr>
            <a:spLocks noGrp="1"/>
          </p:cNvSpPr>
          <p:nvPr>
            <p:ph type="title"/>
          </p:nvPr>
        </p:nvSpPr>
        <p:spPr/>
        <p:txBody>
          <a:bodyPr/>
          <a:lstStyle/>
          <a:p>
            <a:r>
              <a:rPr lang="en-US" dirty="0"/>
              <a:t>GAT Results</a:t>
            </a:r>
          </a:p>
        </p:txBody>
      </p:sp>
      <p:sp>
        <p:nvSpPr>
          <p:cNvPr id="3" name="Content Placeholder 2">
            <a:extLst>
              <a:ext uri="{FF2B5EF4-FFF2-40B4-BE49-F238E27FC236}">
                <a16:creationId xmlns:a16="http://schemas.microsoft.com/office/drawing/2014/main" id="{EFEA5946-C870-7245-B861-E5BBE789DE7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B0397C-8DD2-CF4E-AC23-77D05C38A010}"/>
              </a:ext>
            </a:extLst>
          </p:cNvPr>
          <p:cNvPicPr>
            <a:picLocks noChangeAspect="1"/>
          </p:cNvPicPr>
          <p:nvPr/>
        </p:nvPicPr>
        <p:blipFill rotWithShape="1">
          <a:blip r:embed="rId2"/>
          <a:srcRect b="3903"/>
          <a:stretch/>
        </p:blipFill>
        <p:spPr>
          <a:xfrm>
            <a:off x="1928664" y="980728"/>
            <a:ext cx="5688632" cy="5884487"/>
          </a:xfrm>
          <a:prstGeom prst="rect">
            <a:avLst/>
          </a:prstGeom>
        </p:spPr>
      </p:pic>
    </p:spTree>
    <p:extLst>
      <p:ext uri="{BB962C8B-B14F-4D97-AF65-F5344CB8AC3E}">
        <p14:creationId xmlns:p14="http://schemas.microsoft.com/office/powerpoint/2010/main" val="2503827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EE1B4-EAE4-BE40-A3A1-CD7282E1BE36}"/>
              </a:ext>
            </a:extLst>
          </p:cNvPr>
          <p:cNvPicPr>
            <a:picLocks noChangeAspect="1"/>
          </p:cNvPicPr>
          <p:nvPr/>
        </p:nvPicPr>
        <p:blipFill>
          <a:blip r:embed="rId2"/>
          <a:stretch>
            <a:fillRect/>
          </a:stretch>
        </p:blipFill>
        <p:spPr>
          <a:xfrm>
            <a:off x="272480" y="1145148"/>
            <a:ext cx="8136904" cy="5236180"/>
          </a:xfrm>
          <a:prstGeom prst="rect">
            <a:avLst/>
          </a:prstGeom>
        </p:spPr>
      </p:pic>
      <p:sp>
        <p:nvSpPr>
          <p:cNvPr id="2" name="Title 1">
            <a:extLst>
              <a:ext uri="{FF2B5EF4-FFF2-40B4-BE49-F238E27FC236}">
                <a16:creationId xmlns:a16="http://schemas.microsoft.com/office/drawing/2014/main" id="{4E9B4867-7228-EE48-AB7D-CE068316F65D}"/>
              </a:ext>
            </a:extLst>
          </p:cNvPr>
          <p:cNvSpPr>
            <a:spLocks noGrp="1"/>
          </p:cNvSpPr>
          <p:nvPr>
            <p:ph type="title"/>
          </p:nvPr>
        </p:nvSpPr>
        <p:spPr/>
        <p:txBody>
          <a:bodyPr/>
          <a:lstStyle/>
          <a:p>
            <a:r>
              <a:rPr lang="en-US" dirty="0">
                <a:solidFill>
                  <a:srgbClr val="C00000"/>
                </a:solidFill>
              </a:rPr>
              <a:t>Cognitive Graph</a:t>
            </a:r>
            <a:r>
              <a:rPr lang="en-US" dirty="0"/>
              <a:t>: DL + Dual Process Theory</a:t>
            </a:r>
          </a:p>
        </p:txBody>
      </p:sp>
      <p:sp>
        <p:nvSpPr>
          <p:cNvPr id="5" name="Rectangle 4">
            <a:extLst>
              <a:ext uri="{FF2B5EF4-FFF2-40B4-BE49-F238E27FC236}">
                <a16:creationId xmlns:a16="http://schemas.microsoft.com/office/drawing/2014/main" id="{BB13034C-6177-B045-9E4C-704680245DA2}"/>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M. Ding, C. Zhou, Q. Chen, H. Yang, and J. Tang. Cognitive Graph for Multi-Hop Reading Comprehension at Scale. ACL’19.</a:t>
            </a:r>
          </a:p>
        </p:txBody>
      </p:sp>
      <p:sp>
        <p:nvSpPr>
          <p:cNvPr id="6" name="Rounded Rectangle 5">
            <a:extLst>
              <a:ext uri="{FF2B5EF4-FFF2-40B4-BE49-F238E27FC236}">
                <a16:creationId xmlns:a16="http://schemas.microsoft.com/office/drawing/2014/main" id="{5C3BAED2-CB77-E640-A8AC-68A84CB6B82D}"/>
              </a:ext>
            </a:extLst>
          </p:cNvPr>
          <p:cNvSpPr/>
          <p:nvPr/>
        </p:nvSpPr>
        <p:spPr>
          <a:xfrm>
            <a:off x="416496" y="1196975"/>
            <a:ext cx="7992888" cy="273608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B410CE-4714-BF48-B046-9BDD62D3E519}"/>
              </a:ext>
            </a:extLst>
          </p:cNvPr>
          <p:cNvSpPr/>
          <p:nvPr/>
        </p:nvSpPr>
        <p:spPr>
          <a:xfrm>
            <a:off x="416496" y="4148955"/>
            <a:ext cx="7992888" cy="223237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0B3143-041C-4144-89AD-0980C7FB3E75}"/>
              </a:ext>
            </a:extLst>
          </p:cNvPr>
          <p:cNvSpPr/>
          <p:nvPr/>
        </p:nvSpPr>
        <p:spPr>
          <a:xfrm>
            <a:off x="8501330" y="4797152"/>
            <a:ext cx="1276206" cy="1296144"/>
          </a:xfrm>
          <a:prstGeom prst="rect">
            <a:avLst/>
          </a:prstGeom>
          <a:solidFill>
            <a:srgbClr val="C7EEFE"/>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1: </a:t>
            </a:r>
            <a:r>
              <a:rPr lang="en-US" dirty="0">
                <a:solidFill>
                  <a:schemeClr val="tx1"/>
                </a:solidFill>
              </a:rPr>
              <a:t>implicit knowledge expansion</a:t>
            </a:r>
          </a:p>
        </p:txBody>
      </p:sp>
      <p:sp>
        <p:nvSpPr>
          <p:cNvPr id="9" name="Rectangle 8">
            <a:extLst>
              <a:ext uri="{FF2B5EF4-FFF2-40B4-BE49-F238E27FC236}">
                <a16:creationId xmlns:a16="http://schemas.microsoft.com/office/drawing/2014/main" id="{7C527E02-0CFD-9C49-854B-659DBAD8B97A}"/>
              </a:ext>
            </a:extLst>
          </p:cNvPr>
          <p:cNvSpPr/>
          <p:nvPr/>
        </p:nvSpPr>
        <p:spPr>
          <a:xfrm>
            <a:off x="8501330" y="2040895"/>
            <a:ext cx="1276206" cy="1028065"/>
          </a:xfrm>
          <a:prstGeom prst="rect">
            <a:avLst/>
          </a:prstGeom>
          <a:solidFill>
            <a:srgbClr val="C7EEFE"/>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System 2: </a:t>
            </a:r>
            <a:r>
              <a:rPr lang="en-US" dirty="0">
                <a:solidFill>
                  <a:schemeClr val="tx1"/>
                </a:solidFill>
              </a:rPr>
              <a:t>explicit decision</a:t>
            </a:r>
          </a:p>
        </p:txBody>
      </p:sp>
    </p:spTree>
    <p:extLst>
      <p:ext uri="{BB962C8B-B14F-4D97-AF65-F5344CB8AC3E}">
        <p14:creationId xmlns:p14="http://schemas.microsoft.com/office/powerpoint/2010/main" val="592556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System</a:t>
            </a:r>
            <a:r>
              <a:rPr lang="zh-CN" altLang="en-US" dirty="0"/>
              <a:t> </a:t>
            </a:r>
            <a:r>
              <a:rPr lang="en-US" altLang="zh-CN" dirty="0"/>
              <a:t>1:</a:t>
            </a:r>
            <a:r>
              <a:rPr lang="zh-CN" altLang="en-US" dirty="0"/>
              <a:t> </a:t>
            </a:r>
            <a:r>
              <a:rPr lang="en-US" altLang="zh-CN" dirty="0"/>
              <a:t>the</a:t>
            </a:r>
            <a:r>
              <a:rPr lang="zh-CN" altLang="en-US" dirty="0"/>
              <a:t> </a:t>
            </a:r>
            <a:r>
              <a:rPr lang="en-US" altLang="zh-CN" dirty="0"/>
              <a:t>BERT</a:t>
            </a:r>
            <a:r>
              <a:rPr lang="zh-CN" altLang="en-US" dirty="0"/>
              <a:t> </a:t>
            </a:r>
            <a:r>
              <a:rPr lang="en-US" altLang="zh-CN" dirty="0"/>
              <a:t>Implementation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742" y="1000697"/>
            <a:ext cx="8435975" cy="2797034"/>
          </a:xfrm>
        </p:spPr>
      </p:pic>
      <p:sp>
        <p:nvSpPr>
          <p:cNvPr id="5" name="TextBox 4"/>
          <p:cNvSpPr txBox="1"/>
          <p:nvPr/>
        </p:nvSpPr>
        <p:spPr>
          <a:xfrm>
            <a:off x="800840" y="4947782"/>
            <a:ext cx="8143576" cy="1415772"/>
          </a:xfrm>
          <a:prstGeom prst="rect">
            <a:avLst/>
          </a:prstGeom>
          <a:noFill/>
        </p:spPr>
        <p:txBody>
          <a:bodyPr wrap="none" rtlCol="0">
            <a:spAutoFit/>
          </a:bodyPr>
          <a:lstStyle/>
          <a:p>
            <a:pPr marL="285750" indent="-285750">
              <a:buFont typeface="Arial" charset="0"/>
              <a:buChar char="•"/>
            </a:pPr>
            <a:r>
              <a:rPr lang="en-US" altLang="zh-CN" dirty="0"/>
              <a:t>Extract</a:t>
            </a:r>
            <a:r>
              <a:rPr lang="zh-CN" altLang="en-US" dirty="0"/>
              <a:t> </a:t>
            </a:r>
            <a:r>
              <a:rPr lang="en-US" altLang="zh-CN" dirty="0">
                <a:solidFill>
                  <a:srgbClr val="FF0000"/>
                </a:solidFill>
              </a:rPr>
              <a:t>top-k</a:t>
            </a:r>
            <a:r>
              <a:rPr lang="zh-CN" altLang="en-US" dirty="0"/>
              <a:t> </a:t>
            </a:r>
            <a:r>
              <a:rPr lang="en-US" altLang="zh-CN" dirty="0"/>
              <a:t>next-hop</a:t>
            </a:r>
            <a:r>
              <a:rPr lang="zh-CN" altLang="en-US" dirty="0"/>
              <a:t> </a:t>
            </a:r>
            <a:r>
              <a:rPr lang="en-US" altLang="zh-CN" dirty="0"/>
              <a:t>entities</a:t>
            </a:r>
            <a:r>
              <a:rPr lang="zh-CN" altLang="en-US" dirty="0"/>
              <a:t> </a:t>
            </a:r>
            <a:r>
              <a:rPr lang="en-US" altLang="zh-CN" dirty="0"/>
              <a:t>and</a:t>
            </a:r>
            <a:r>
              <a:rPr lang="zh-CN" altLang="en-US" dirty="0"/>
              <a:t> </a:t>
            </a:r>
            <a:r>
              <a:rPr lang="en-US" altLang="zh-CN" dirty="0"/>
              <a:t>answer</a:t>
            </a:r>
            <a:r>
              <a:rPr lang="zh-CN" altLang="en-US" dirty="0"/>
              <a:t> </a:t>
            </a:r>
            <a:r>
              <a:rPr lang="en-US" altLang="zh-CN" dirty="0"/>
              <a:t>candidates</a:t>
            </a:r>
            <a:r>
              <a:rPr lang="zh-CN" altLang="en-US" dirty="0"/>
              <a:t> </a:t>
            </a:r>
            <a:r>
              <a:rPr lang="en-US" altLang="zh-CN" dirty="0"/>
              <a:t>respectively</a:t>
            </a:r>
          </a:p>
          <a:p>
            <a:pPr marL="742950" lvl="1" indent="-285750">
              <a:buFont typeface="Arial" charset="0"/>
              <a:buChar char="•"/>
            </a:pPr>
            <a:r>
              <a:rPr lang="en-US" altLang="zh-CN" sz="1600" dirty="0"/>
              <a:t>Predict</a:t>
            </a:r>
            <a:r>
              <a:rPr lang="zh-CN" altLang="en-US" sz="1600" dirty="0"/>
              <a:t> </a:t>
            </a:r>
            <a:r>
              <a:rPr lang="en-US" altLang="zh-CN" sz="1600" dirty="0"/>
              <a:t>the</a:t>
            </a:r>
            <a:r>
              <a:rPr lang="zh-CN" altLang="en-US" sz="1600" dirty="0"/>
              <a:t> </a:t>
            </a:r>
            <a:r>
              <a:rPr lang="en-US" altLang="zh-CN" sz="1600" dirty="0"/>
              <a:t>start</a:t>
            </a:r>
            <a:r>
              <a:rPr lang="zh-CN" altLang="en-US" sz="1600" dirty="0"/>
              <a:t> </a:t>
            </a:r>
            <a:r>
              <a:rPr lang="en-US" altLang="zh-CN" sz="1600" dirty="0"/>
              <a:t>and</a:t>
            </a:r>
            <a:r>
              <a:rPr lang="zh-CN" altLang="en-US" sz="1600" dirty="0"/>
              <a:t> </a:t>
            </a:r>
            <a:r>
              <a:rPr lang="en-US" altLang="zh-CN" sz="1600" dirty="0"/>
              <a:t>end</a:t>
            </a:r>
            <a:r>
              <a:rPr lang="zh-CN" altLang="en-US" sz="1600" dirty="0"/>
              <a:t> </a:t>
            </a:r>
            <a:r>
              <a:rPr lang="en-US" altLang="zh-CN" sz="1600" dirty="0"/>
              <a:t>probabilities</a:t>
            </a:r>
            <a:r>
              <a:rPr lang="zh-CN" altLang="en-US" sz="1600" dirty="0"/>
              <a:t> </a:t>
            </a:r>
            <a:r>
              <a:rPr lang="en-US" altLang="zh-CN" sz="1600" dirty="0"/>
              <a:t>of</a:t>
            </a:r>
            <a:r>
              <a:rPr lang="zh-CN" altLang="en-US" sz="1600" dirty="0"/>
              <a:t> </a:t>
            </a:r>
            <a:r>
              <a:rPr lang="en-US" altLang="zh-CN" sz="1600" dirty="0"/>
              <a:t>each</a:t>
            </a:r>
            <a:r>
              <a:rPr lang="zh-CN" altLang="en-US" sz="1600" dirty="0"/>
              <a:t> </a:t>
            </a:r>
            <a:r>
              <a:rPr lang="en-US" altLang="zh-CN" sz="1600" dirty="0"/>
              <a:t>position</a:t>
            </a:r>
          </a:p>
          <a:p>
            <a:pPr marL="285750" indent="-285750">
              <a:buFont typeface="Arial" charset="0"/>
              <a:buChar char="•"/>
            </a:pPr>
            <a:r>
              <a:rPr lang="en-US" altLang="zh-CN" dirty="0"/>
              <a:t>Generate</a:t>
            </a:r>
            <a:r>
              <a:rPr lang="zh-CN" altLang="en-US" dirty="0"/>
              <a:t> </a:t>
            </a:r>
            <a:r>
              <a:rPr lang="en-US" altLang="zh-CN" dirty="0">
                <a:solidFill>
                  <a:srgbClr val="FF0000"/>
                </a:solidFill>
              </a:rPr>
              <a:t>semantic</a:t>
            </a:r>
            <a:r>
              <a:rPr lang="zh-CN" altLang="en-US" dirty="0">
                <a:solidFill>
                  <a:srgbClr val="FF0000"/>
                </a:solidFill>
              </a:rPr>
              <a:t> </a:t>
            </a:r>
            <a:r>
              <a:rPr lang="en-US" altLang="zh-CN" dirty="0">
                <a:solidFill>
                  <a:srgbClr val="FF0000"/>
                </a:solidFill>
              </a:rPr>
              <a:t>vectors</a:t>
            </a:r>
            <a:r>
              <a:rPr lang="zh-CN" altLang="en-US" dirty="0">
                <a:solidFill>
                  <a:srgbClr val="FF0000"/>
                </a:solidFill>
              </a:rPr>
              <a:t> </a:t>
            </a:r>
            <a:r>
              <a:rPr lang="en-US" altLang="zh-CN" dirty="0"/>
              <a:t>for</a:t>
            </a:r>
            <a:r>
              <a:rPr lang="zh-CN" altLang="en-US" dirty="0"/>
              <a:t> </a:t>
            </a:r>
            <a:r>
              <a:rPr lang="en-US" altLang="zh-CN" dirty="0"/>
              <a:t>entities</a:t>
            </a:r>
            <a:r>
              <a:rPr lang="zh-CN" altLang="en-US" dirty="0"/>
              <a:t> </a:t>
            </a:r>
            <a:r>
              <a:rPr lang="en-US" altLang="zh-CN" dirty="0"/>
              <a:t>based</a:t>
            </a:r>
            <a:r>
              <a:rPr lang="zh-CN" altLang="en-US" dirty="0"/>
              <a:t> </a:t>
            </a:r>
            <a:r>
              <a:rPr lang="en-US" altLang="zh-CN" dirty="0"/>
              <a:t>on</a:t>
            </a:r>
            <a:r>
              <a:rPr lang="zh-CN" altLang="en-US" dirty="0"/>
              <a:t> </a:t>
            </a:r>
            <a:r>
              <a:rPr lang="en-US" altLang="zh-CN" dirty="0"/>
              <a:t>their</a:t>
            </a:r>
            <a:r>
              <a:rPr lang="zh-CN" altLang="en-US" dirty="0"/>
              <a:t> </a:t>
            </a:r>
            <a:r>
              <a:rPr lang="en-US" altLang="zh-CN" dirty="0"/>
              <a:t>documents</a:t>
            </a:r>
          </a:p>
          <a:p>
            <a:pPr marL="285750" indent="-285750">
              <a:buFont typeface="Arial" charset="0"/>
              <a:buChar char="•"/>
            </a:pPr>
            <a:r>
              <a:rPr lang="en-US" altLang="zh-CN" dirty="0"/>
              <a:t>Take</a:t>
            </a:r>
            <a:r>
              <a:rPr lang="zh-CN" altLang="en-US" dirty="0"/>
              <a:t> </a:t>
            </a:r>
            <a:r>
              <a:rPr lang="en-US" altLang="zh-CN" dirty="0"/>
              <a:t>the</a:t>
            </a:r>
            <a:r>
              <a:rPr lang="zh-CN" altLang="en-US" dirty="0"/>
              <a:t> </a:t>
            </a:r>
            <a:r>
              <a:rPr lang="en-US" altLang="zh-CN" dirty="0"/>
              <a:t>0-th</a:t>
            </a:r>
            <a:r>
              <a:rPr lang="zh-CN" altLang="en-US" dirty="0"/>
              <a:t> </a:t>
            </a:r>
            <a:r>
              <a:rPr lang="en-US" altLang="zh-CN" dirty="0"/>
              <a:t>probability</a:t>
            </a:r>
            <a:r>
              <a:rPr lang="zh-CN" altLang="en-US" dirty="0"/>
              <a:t> </a:t>
            </a:r>
            <a:r>
              <a:rPr lang="en-US" altLang="zh-CN" dirty="0"/>
              <a:t>as</a:t>
            </a:r>
            <a:r>
              <a:rPr lang="zh-CN" altLang="en-US" dirty="0"/>
              <a:t> </a:t>
            </a:r>
            <a:r>
              <a:rPr lang="en-US" altLang="zh-CN" dirty="0">
                <a:solidFill>
                  <a:srgbClr val="FF0000"/>
                </a:solidFill>
              </a:rPr>
              <a:t>negative</a:t>
            </a:r>
            <a:r>
              <a:rPr lang="zh-CN" altLang="en-US" dirty="0">
                <a:solidFill>
                  <a:srgbClr val="FF0000"/>
                </a:solidFill>
              </a:rPr>
              <a:t> </a:t>
            </a:r>
            <a:r>
              <a:rPr lang="en-US" altLang="zh-CN" dirty="0">
                <a:solidFill>
                  <a:srgbClr val="FF0000"/>
                </a:solidFill>
              </a:rPr>
              <a:t>threshold</a:t>
            </a:r>
          </a:p>
          <a:p>
            <a:pPr marL="742950" lvl="1" indent="-285750">
              <a:buFont typeface="Arial" charset="0"/>
              <a:buChar char="•"/>
            </a:pPr>
            <a:r>
              <a:rPr lang="en-US" altLang="zh-CN" sz="1600" dirty="0"/>
              <a:t>Ignore</a:t>
            </a:r>
            <a:r>
              <a:rPr lang="zh-CN" altLang="en-US" sz="1600" dirty="0"/>
              <a:t> </a:t>
            </a:r>
            <a:r>
              <a:rPr lang="en-US" altLang="zh-CN" sz="1600" dirty="0"/>
              <a:t>the</a:t>
            </a:r>
            <a:r>
              <a:rPr lang="zh-CN" altLang="en-US" sz="1600" dirty="0"/>
              <a:t> </a:t>
            </a:r>
            <a:r>
              <a:rPr lang="en-US" altLang="zh-CN" sz="1600" dirty="0"/>
              <a:t>spans</a:t>
            </a:r>
            <a:r>
              <a:rPr lang="zh-CN" altLang="en-US" sz="1600" dirty="0"/>
              <a:t> </a:t>
            </a:r>
            <a:r>
              <a:rPr lang="en-US" altLang="zh-CN" sz="1600" dirty="0"/>
              <a:t>whose</a:t>
            </a:r>
            <a:r>
              <a:rPr lang="zh-CN" altLang="en-US" sz="1600" dirty="0"/>
              <a:t> </a:t>
            </a:r>
            <a:r>
              <a:rPr lang="en-US" altLang="zh-CN" sz="1600" dirty="0"/>
              <a:t>start</a:t>
            </a:r>
            <a:r>
              <a:rPr lang="zh-CN" altLang="en-US" sz="1600" dirty="0"/>
              <a:t> </a:t>
            </a:r>
            <a:r>
              <a:rPr lang="en-US" altLang="zh-CN" sz="1600" dirty="0"/>
              <a:t>probabilities</a:t>
            </a:r>
            <a:r>
              <a:rPr lang="zh-CN" altLang="en-US" sz="1600" dirty="0"/>
              <a:t> </a:t>
            </a:r>
            <a:r>
              <a:rPr lang="en-US" altLang="zh-CN" sz="1600" dirty="0"/>
              <a:t>are</a:t>
            </a:r>
            <a:r>
              <a:rPr lang="zh-CN" altLang="en-US" sz="1600" dirty="0"/>
              <a:t> </a:t>
            </a:r>
            <a:r>
              <a:rPr lang="en-US" altLang="zh-CN" sz="1600" dirty="0"/>
              <a:t>small</a:t>
            </a:r>
            <a:r>
              <a:rPr lang="zh-CN" altLang="en-US" sz="1600" dirty="0"/>
              <a:t> </a:t>
            </a:r>
            <a:r>
              <a:rPr lang="en-US" altLang="zh-CN" sz="1600" dirty="0"/>
              <a:t>than</a:t>
            </a:r>
            <a:r>
              <a:rPr lang="zh-CN" altLang="en-US" sz="1600" dirty="0"/>
              <a:t> </a:t>
            </a:r>
            <a:r>
              <a:rPr lang="en-US" altLang="zh-CN" sz="1600" dirty="0"/>
              <a:t>the</a:t>
            </a:r>
            <a:r>
              <a:rPr lang="zh-CN" altLang="en-US" sz="1600" dirty="0"/>
              <a:t> </a:t>
            </a:r>
            <a:r>
              <a:rPr lang="en-US" altLang="zh-CN" sz="1600" dirty="0"/>
              <a:t>negative</a:t>
            </a:r>
            <a:r>
              <a:rPr lang="zh-CN" altLang="en-US" sz="1600" dirty="0"/>
              <a:t> </a:t>
            </a:r>
            <a:r>
              <a:rPr lang="en-US" altLang="zh-CN" sz="1600" dirty="0"/>
              <a:t>threshold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40" y="3900362"/>
            <a:ext cx="4339400" cy="80480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553" y="3774425"/>
            <a:ext cx="2403526" cy="6851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8872" y="4414874"/>
            <a:ext cx="3425844" cy="532909"/>
          </a:xfrm>
          <a:prstGeom prst="rect">
            <a:avLst/>
          </a:prstGeom>
        </p:spPr>
      </p:pic>
      <p:sp>
        <p:nvSpPr>
          <p:cNvPr id="9" name="Right Arrow 8"/>
          <p:cNvSpPr/>
          <p:nvPr/>
        </p:nvSpPr>
        <p:spPr>
          <a:xfrm>
            <a:off x="5140241" y="4091425"/>
            <a:ext cx="611761" cy="30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10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System</a:t>
            </a:r>
            <a:r>
              <a:rPr lang="zh-CN" altLang="en-US" dirty="0"/>
              <a:t> </a:t>
            </a:r>
            <a:r>
              <a:rPr lang="en-US" altLang="zh-CN" dirty="0"/>
              <a:t>2:</a:t>
            </a:r>
            <a:r>
              <a:rPr lang="zh-CN" altLang="en-US" dirty="0"/>
              <a:t> </a:t>
            </a:r>
            <a:r>
              <a:rPr lang="en-US" altLang="zh-CN" dirty="0"/>
              <a:t>the</a:t>
            </a:r>
            <a:r>
              <a:rPr lang="zh-CN" altLang="en-US" dirty="0"/>
              <a:t> </a:t>
            </a:r>
            <a:r>
              <a:rPr lang="en-US" altLang="zh-CN" dirty="0"/>
              <a:t>GNN</a:t>
            </a:r>
            <a:r>
              <a:rPr lang="zh-CN" altLang="en-US" dirty="0"/>
              <a:t> </a:t>
            </a:r>
            <a:r>
              <a:rPr lang="en-US" altLang="zh-CN" dirty="0"/>
              <a:t>implementation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019" y="981075"/>
            <a:ext cx="8435975" cy="332080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425" y="5290532"/>
            <a:ext cx="2852236" cy="786419"/>
          </a:xfrm>
          <a:prstGeom prst="rect">
            <a:avLst/>
          </a:prstGeom>
        </p:spPr>
      </p:pic>
      <p:sp>
        <p:nvSpPr>
          <p:cNvPr id="6" name="TextBox 5"/>
          <p:cNvSpPr txBox="1"/>
          <p:nvPr/>
        </p:nvSpPr>
        <p:spPr>
          <a:xfrm>
            <a:off x="735018" y="4367201"/>
            <a:ext cx="4134192" cy="923330"/>
          </a:xfrm>
          <a:prstGeom prst="rect">
            <a:avLst/>
          </a:prstGeom>
          <a:noFill/>
        </p:spPr>
        <p:txBody>
          <a:bodyPr wrap="square" rtlCol="0">
            <a:spAutoFit/>
          </a:bodyPr>
          <a:lstStyle/>
          <a:p>
            <a:r>
              <a:rPr lang="en-US" altLang="zh-CN" dirty="0"/>
              <a:t>At</a:t>
            </a:r>
            <a:r>
              <a:rPr lang="zh-CN" altLang="en-US" dirty="0"/>
              <a:t> </a:t>
            </a:r>
            <a:r>
              <a:rPr lang="en-US" altLang="zh-CN" dirty="0"/>
              <a:t>each</a:t>
            </a:r>
            <a:r>
              <a:rPr lang="zh-CN" altLang="en-US" dirty="0"/>
              <a:t> </a:t>
            </a:r>
            <a:r>
              <a:rPr lang="en-US" altLang="zh-CN" dirty="0"/>
              <a:t>step,</a:t>
            </a:r>
            <a:r>
              <a:rPr lang="zh-CN" altLang="en-US" dirty="0"/>
              <a:t> </a:t>
            </a:r>
            <a:r>
              <a:rPr lang="en-US" altLang="zh-CN" dirty="0"/>
              <a:t>hidden</a:t>
            </a:r>
            <a:r>
              <a:rPr lang="zh-CN" altLang="en-US" dirty="0"/>
              <a:t> </a:t>
            </a:r>
            <a:r>
              <a:rPr lang="en-US" altLang="zh-CN" dirty="0"/>
              <a:t>representations</a:t>
            </a:r>
            <a:r>
              <a:rPr lang="zh-CN" altLang="en-US" dirty="0"/>
              <a:t> </a:t>
            </a:r>
            <a:r>
              <a:rPr lang="en-US" altLang="zh-CN" b="1" dirty="0">
                <a:latin typeface="Century" charset="0"/>
                <a:ea typeface="Century" charset="0"/>
                <a:cs typeface="Century" charset="0"/>
              </a:rPr>
              <a:t>X</a:t>
            </a:r>
            <a:r>
              <a:rPr lang="zh-CN" altLang="en-US" dirty="0"/>
              <a:t> </a:t>
            </a:r>
            <a:r>
              <a:rPr lang="en-US" altLang="zh-CN" dirty="0"/>
              <a:t>for</a:t>
            </a:r>
            <a:r>
              <a:rPr lang="zh-CN" altLang="en-US" dirty="0"/>
              <a:t> </a:t>
            </a:r>
            <a:r>
              <a:rPr lang="en-US" altLang="zh-CN" dirty="0"/>
              <a:t>nodes</a:t>
            </a:r>
            <a:r>
              <a:rPr lang="zh-CN" altLang="en-US" dirty="0"/>
              <a:t> </a:t>
            </a:r>
            <a:r>
              <a:rPr lang="en-US" altLang="zh-CN" dirty="0"/>
              <a:t>are</a:t>
            </a:r>
            <a:r>
              <a:rPr lang="zh-CN" altLang="en-US" dirty="0"/>
              <a:t> </a:t>
            </a:r>
            <a:r>
              <a:rPr lang="en-US" altLang="zh-CN" dirty="0"/>
              <a:t>updated</a:t>
            </a:r>
            <a:r>
              <a:rPr lang="zh-CN" altLang="en-US" dirty="0"/>
              <a:t> </a:t>
            </a:r>
            <a:r>
              <a:rPr lang="en-US" altLang="zh-CN" dirty="0"/>
              <a:t>according</a:t>
            </a:r>
            <a:r>
              <a:rPr lang="zh-CN" altLang="en-US" dirty="0"/>
              <a:t> </a:t>
            </a:r>
            <a:r>
              <a:rPr lang="en-US" altLang="zh-CN" dirty="0"/>
              <a:t>to</a:t>
            </a:r>
            <a:r>
              <a:rPr lang="zh-CN" altLang="en-US" dirty="0"/>
              <a:t> </a:t>
            </a:r>
            <a:r>
              <a:rPr lang="en-US" altLang="zh-CN" dirty="0"/>
              <a:t>the</a:t>
            </a:r>
            <a:r>
              <a:rPr lang="zh-CN" altLang="en-US" dirty="0"/>
              <a:t> </a:t>
            </a:r>
            <a:r>
              <a:rPr lang="en-US" altLang="zh-CN" dirty="0">
                <a:solidFill>
                  <a:srgbClr val="FF0000"/>
                </a:solidFill>
              </a:rPr>
              <a:t>propagation</a:t>
            </a:r>
            <a:r>
              <a:rPr lang="zh-CN" altLang="en-US" dirty="0">
                <a:solidFill>
                  <a:srgbClr val="FF0000"/>
                </a:solidFill>
              </a:rPr>
              <a:t> </a:t>
            </a:r>
            <a:r>
              <a:rPr lang="en-US" altLang="zh-CN" dirty="0"/>
              <a:t>rules:</a:t>
            </a:r>
            <a:endParaRPr lang="en-US" dirty="0"/>
          </a:p>
        </p:txBody>
      </p:sp>
      <p:sp>
        <p:nvSpPr>
          <p:cNvPr id="7" name="TextBox 6"/>
          <p:cNvSpPr txBox="1"/>
          <p:nvPr/>
        </p:nvSpPr>
        <p:spPr>
          <a:xfrm>
            <a:off x="5330630" y="4367201"/>
            <a:ext cx="3840364" cy="923330"/>
          </a:xfrm>
          <a:prstGeom prst="rect">
            <a:avLst/>
          </a:prstGeom>
          <a:noFill/>
        </p:spPr>
        <p:txBody>
          <a:bodyPr wrap="square" rtlCol="0">
            <a:spAutoFit/>
          </a:bodyPr>
          <a:lstStyle/>
          <a:p>
            <a:r>
              <a:rPr lang="en-US" altLang="zh-CN" dirty="0">
                <a:solidFill>
                  <a:srgbClr val="FF0000"/>
                </a:solidFill>
              </a:rPr>
              <a:t>Predictor</a:t>
            </a:r>
            <a:r>
              <a:rPr lang="zh-CN" altLang="en-US" dirty="0">
                <a:solidFill>
                  <a:srgbClr val="FF0000"/>
                </a:solidFill>
              </a:rPr>
              <a:t> </a:t>
            </a:r>
            <a:r>
              <a:rPr lang="en-US" altLang="zh-CN" i="1" dirty="0">
                <a:latin typeface="Apple Chancery" charset="0"/>
                <a:ea typeface="Apple Chancery" charset="0"/>
                <a:cs typeface="Apple Chancery" charset="0"/>
              </a:rPr>
              <a:t>F</a:t>
            </a:r>
            <a:r>
              <a:rPr lang="zh-CN" altLang="en-US" dirty="0"/>
              <a:t>  </a:t>
            </a:r>
            <a:r>
              <a:rPr lang="en-US" altLang="zh-CN" dirty="0"/>
              <a:t>is</a:t>
            </a:r>
            <a:r>
              <a:rPr lang="zh-CN" altLang="en-US" dirty="0"/>
              <a:t> </a:t>
            </a:r>
            <a:r>
              <a:rPr lang="en-US" altLang="zh-CN" dirty="0"/>
              <a:t>a</a:t>
            </a:r>
            <a:r>
              <a:rPr lang="zh-CN" altLang="en-US" dirty="0"/>
              <a:t> </a:t>
            </a:r>
            <a:r>
              <a:rPr lang="en-US" altLang="zh-CN" dirty="0"/>
              <a:t>two-layer</a:t>
            </a:r>
            <a:r>
              <a:rPr lang="zh-CN" altLang="en-US" dirty="0"/>
              <a:t> </a:t>
            </a:r>
            <a:r>
              <a:rPr lang="en-US" altLang="zh-CN" dirty="0"/>
              <a:t>MLP,</a:t>
            </a:r>
            <a:r>
              <a:rPr lang="zh-CN" altLang="en-US" dirty="0"/>
              <a:t> </a:t>
            </a:r>
            <a:r>
              <a:rPr lang="en-US" altLang="zh-CN" dirty="0"/>
              <a:t>which</a:t>
            </a:r>
            <a:r>
              <a:rPr lang="zh-CN" altLang="en-US" dirty="0"/>
              <a:t> </a:t>
            </a:r>
            <a:r>
              <a:rPr lang="en-US" altLang="zh-CN" dirty="0"/>
              <a:t>predicts</a:t>
            </a:r>
            <a:r>
              <a:rPr lang="zh-CN" altLang="en-US" dirty="0"/>
              <a:t> </a:t>
            </a:r>
            <a:r>
              <a:rPr lang="en-US" altLang="zh-CN" dirty="0"/>
              <a:t>the</a:t>
            </a:r>
            <a:r>
              <a:rPr lang="zh-CN" altLang="en-US" dirty="0"/>
              <a:t> </a:t>
            </a:r>
            <a:r>
              <a:rPr lang="en-US" altLang="zh-CN" dirty="0"/>
              <a:t>final</a:t>
            </a:r>
            <a:r>
              <a:rPr lang="zh-CN" altLang="en-US" dirty="0"/>
              <a:t> </a:t>
            </a:r>
            <a:r>
              <a:rPr lang="en-US" altLang="zh-CN" dirty="0"/>
              <a:t>answer</a:t>
            </a:r>
            <a:r>
              <a:rPr lang="zh-CN" altLang="en-US" dirty="0"/>
              <a:t> </a:t>
            </a:r>
            <a:r>
              <a:rPr lang="en-US" altLang="zh-CN" dirty="0"/>
              <a:t>based</a:t>
            </a:r>
            <a:r>
              <a:rPr lang="zh-CN" altLang="en-US" dirty="0"/>
              <a:t> </a:t>
            </a:r>
            <a:r>
              <a:rPr lang="en-US" altLang="zh-CN" dirty="0"/>
              <a:t>on</a:t>
            </a:r>
            <a:r>
              <a:rPr lang="zh-CN" altLang="en-US" dirty="0"/>
              <a:t> </a:t>
            </a:r>
            <a:r>
              <a:rPr lang="en-US" altLang="zh-CN" dirty="0"/>
              <a:t>hidden</a:t>
            </a:r>
            <a:r>
              <a:rPr lang="zh-CN" altLang="en-US" dirty="0"/>
              <a:t> </a:t>
            </a:r>
            <a:r>
              <a:rPr lang="en-US" altLang="zh-CN" dirty="0"/>
              <a:t>representations</a:t>
            </a:r>
            <a:r>
              <a:rPr lang="zh-CN" altLang="en-US" dirty="0"/>
              <a:t> </a:t>
            </a:r>
            <a:r>
              <a:rPr lang="en-US" altLang="zh-CN" b="1" dirty="0">
                <a:latin typeface="Century" charset="0"/>
                <a:ea typeface="Century" charset="0"/>
                <a:cs typeface="Century" charset="0"/>
              </a:rPr>
              <a:t>X</a:t>
            </a:r>
            <a:r>
              <a:rPr lang="en-US" altLang="zh-CN" dirty="0"/>
              <a:t>:</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592" y="5378940"/>
            <a:ext cx="3327400" cy="609600"/>
          </a:xfrm>
          <a:prstGeom prst="rect">
            <a:avLst/>
          </a:prstGeom>
        </p:spPr>
      </p:pic>
    </p:spTree>
    <p:extLst>
      <p:ext uri="{BB962C8B-B14F-4D97-AF65-F5344CB8AC3E}">
        <p14:creationId xmlns:p14="http://schemas.microsoft.com/office/powerpoint/2010/main" val="1190117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CogQA</a:t>
            </a:r>
            <a:r>
              <a:rPr lang="zh-CN" altLang="en-US" dirty="0"/>
              <a:t> </a:t>
            </a:r>
            <a:r>
              <a:rPr lang="en-US" altLang="zh-CN" dirty="0"/>
              <a:t>Algorithm</a:t>
            </a:r>
            <a:r>
              <a:rPr lang="zh-CN" altLang="en-US" dirty="0"/>
              <a:t> </a:t>
            </a:r>
            <a:r>
              <a:rPr lang="en-US" altLang="zh-CN" dirty="0"/>
              <a:t>and</a:t>
            </a:r>
            <a:r>
              <a:rPr lang="zh-CN" altLang="en-US" dirty="0"/>
              <a:t> </a:t>
            </a:r>
            <a:r>
              <a:rPr lang="en-US" altLang="zh-CN" dirty="0"/>
              <a:t>Training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111" y="989167"/>
            <a:ext cx="4312857" cy="5710982"/>
          </a:xfrm>
          <a:prstGeom prst="rect">
            <a:avLst/>
          </a:prstGeom>
        </p:spPr>
      </p:pic>
      <p:sp>
        <p:nvSpPr>
          <p:cNvPr id="6" name="Content Placeholder 2"/>
          <p:cNvSpPr txBox="1">
            <a:spLocks/>
          </p:cNvSpPr>
          <p:nvPr/>
        </p:nvSpPr>
        <p:spPr bwMode="auto">
          <a:xfrm>
            <a:off x="4953000" y="980728"/>
            <a:ext cx="4953000" cy="53160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ea typeface="+mn-ea"/>
              </a:defRPr>
            </a:lvl2pPr>
            <a:lvl3pPr marL="857250" indent="-171450" algn="l" rtl="0" eaLnBrk="1" fontAlgn="base" hangingPunct="1">
              <a:spcBef>
                <a:spcPct val="20000"/>
              </a:spcBef>
              <a:spcAft>
                <a:spcPct val="0"/>
              </a:spcAft>
              <a:buChar char="•"/>
              <a:defRPr sz="1800">
                <a:solidFill>
                  <a:schemeClr val="tx1"/>
                </a:solidFill>
                <a:latin typeface="+mn-lt"/>
                <a:ea typeface="+mn-ea"/>
              </a:defRPr>
            </a:lvl3pPr>
            <a:lvl4pPr marL="1200150" indent="-171450" algn="l" rtl="0" eaLnBrk="1" fontAlgn="base" hangingPunct="1">
              <a:spcBef>
                <a:spcPct val="20000"/>
              </a:spcBef>
              <a:spcAft>
                <a:spcPct val="0"/>
              </a:spcAft>
              <a:buChar char="–"/>
              <a:defRPr sz="1500">
                <a:solidFill>
                  <a:schemeClr val="tx1"/>
                </a:solidFill>
                <a:latin typeface="+mn-lt"/>
                <a:ea typeface="+mn-ea"/>
              </a:defRPr>
            </a:lvl4pPr>
            <a:lvl5pPr marL="1543050" indent="-171450" algn="l" rtl="0" eaLnBrk="1" fontAlgn="base" hangingPunct="1">
              <a:spcBef>
                <a:spcPct val="20000"/>
              </a:spcBef>
              <a:spcAft>
                <a:spcPct val="0"/>
              </a:spcAft>
              <a:buChar char="»"/>
              <a:defRPr sz="1500">
                <a:solidFill>
                  <a:schemeClr val="tx1"/>
                </a:solidFill>
                <a:latin typeface="+mn-lt"/>
                <a:ea typeface="+mn-ea"/>
              </a:defRPr>
            </a:lvl5pPr>
            <a:lvl6pPr marL="1885950" indent="-171450" algn="l" rtl="0" eaLnBrk="1" fontAlgn="base" hangingPunct="1">
              <a:spcBef>
                <a:spcPct val="20000"/>
              </a:spcBef>
              <a:spcAft>
                <a:spcPct val="0"/>
              </a:spcAft>
              <a:buChar char="»"/>
              <a:defRPr sz="1500">
                <a:solidFill>
                  <a:schemeClr val="tx1"/>
                </a:solidFill>
                <a:latin typeface="+mn-lt"/>
                <a:ea typeface="+mn-ea"/>
              </a:defRPr>
            </a:lvl6pPr>
            <a:lvl7pPr marL="2228850" indent="-171450" algn="l" rtl="0" eaLnBrk="1" fontAlgn="base" hangingPunct="1">
              <a:spcBef>
                <a:spcPct val="20000"/>
              </a:spcBef>
              <a:spcAft>
                <a:spcPct val="0"/>
              </a:spcAft>
              <a:buChar char="»"/>
              <a:defRPr sz="1500">
                <a:solidFill>
                  <a:schemeClr val="tx1"/>
                </a:solidFill>
                <a:latin typeface="+mn-lt"/>
                <a:ea typeface="+mn-ea"/>
              </a:defRPr>
            </a:lvl7pPr>
            <a:lvl8pPr marL="2571750" indent="-171450" algn="l" rtl="0" eaLnBrk="1" fontAlgn="base" hangingPunct="1">
              <a:spcBef>
                <a:spcPct val="20000"/>
              </a:spcBef>
              <a:spcAft>
                <a:spcPct val="0"/>
              </a:spcAft>
              <a:buChar char="»"/>
              <a:defRPr sz="1500">
                <a:solidFill>
                  <a:schemeClr val="tx1"/>
                </a:solidFill>
                <a:latin typeface="+mn-lt"/>
                <a:ea typeface="+mn-ea"/>
              </a:defRPr>
            </a:lvl8pPr>
            <a:lvl9pPr marL="2914650" indent="-171450" algn="l" rtl="0" eaLnBrk="1" fontAlgn="base" hangingPunct="1">
              <a:spcBef>
                <a:spcPct val="20000"/>
              </a:spcBef>
              <a:spcAft>
                <a:spcPct val="0"/>
              </a:spcAft>
              <a:buChar char="»"/>
              <a:defRPr sz="1500">
                <a:solidFill>
                  <a:schemeClr val="tx1"/>
                </a:solidFill>
                <a:latin typeface="+mn-lt"/>
                <a:ea typeface="+mn-ea"/>
              </a:defRPr>
            </a:lvl9pPr>
          </a:lstStyle>
          <a:p>
            <a:r>
              <a:rPr lang="en-US" altLang="zh-CN" kern="0" dirty="0"/>
              <a:t>Preprocess</a:t>
            </a:r>
          </a:p>
          <a:p>
            <a:pPr lvl="1"/>
            <a:r>
              <a:rPr lang="en-US" altLang="zh-CN" sz="2400" kern="0" dirty="0"/>
              <a:t>Mark</a:t>
            </a:r>
            <a:r>
              <a:rPr lang="zh-CN" altLang="en-US" sz="2400" kern="0" dirty="0"/>
              <a:t> </a:t>
            </a:r>
            <a:r>
              <a:rPr lang="en-US" altLang="zh-CN" sz="2400" kern="0" dirty="0"/>
              <a:t>the</a:t>
            </a:r>
            <a:r>
              <a:rPr lang="zh-CN" altLang="en-US" sz="2400" kern="0" dirty="0"/>
              <a:t> </a:t>
            </a:r>
            <a:r>
              <a:rPr lang="en-US" altLang="zh-CN" sz="2400" kern="0" dirty="0"/>
              <a:t>spans</a:t>
            </a:r>
            <a:r>
              <a:rPr lang="zh-CN" altLang="en-US" sz="2400" kern="0" dirty="0"/>
              <a:t> </a:t>
            </a:r>
            <a:r>
              <a:rPr lang="en-US" altLang="zh-CN" sz="2400" kern="0" dirty="0"/>
              <a:t>of</a:t>
            </a:r>
            <a:r>
              <a:rPr lang="zh-CN" altLang="en-US" sz="2400" kern="0" dirty="0"/>
              <a:t> </a:t>
            </a:r>
            <a:r>
              <a:rPr lang="en-US" altLang="zh-CN" sz="2400" kern="0" dirty="0"/>
              <a:t>next-hop</a:t>
            </a:r>
            <a:r>
              <a:rPr lang="zh-CN" altLang="en-US" sz="2400" kern="0" dirty="0"/>
              <a:t> </a:t>
            </a:r>
            <a:r>
              <a:rPr lang="en-US" altLang="zh-CN" sz="2400" kern="0" dirty="0"/>
              <a:t>entities</a:t>
            </a:r>
            <a:r>
              <a:rPr lang="zh-CN" altLang="en-US" sz="2400" kern="0" dirty="0"/>
              <a:t> </a:t>
            </a:r>
            <a:r>
              <a:rPr lang="en-US" altLang="zh-CN" sz="2400" kern="0" dirty="0"/>
              <a:t>and</a:t>
            </a:r>
            <a:r>
              <a:rPr lang="zh-CN" altLang="en-US" sz="2400" kern="0" dirty="0"/>
              <a:t> </a:t>
            </a:r>
            <a:r>
              <a:rPr lang="en-US" altLang="zh-CN" sz="2400" kern="0" dirty="0"/>
              <a:t>answer</a:t>
            </a:r>
            <a:r>
              <a:rPr lang="zh-CN" altLang="en-US" sz="2400" kern="0" dirty="0"/>
              <a:t> </a:t>
            </a:r>
            <a:r>
              <a:rPr lang="en-US" altLang="zh-CN" sz="2400" kern="0" dirty="0"/>
              <a:t>by</a:t>
            </a:r>
            <a:r>
              <a:rPr lang="zh-CN" altLang="en-US" sz="2400" kern="0" dirty="0"/>
              <a:t> </a:t>
            </a:r>
            <a:r>
              <a:rPr lang="en-US" altLang="zh-CN" sz="2400" kern="0" dirty="0">
                <a:solidFill>
                  <a:srgbClr val="C00000"/>
                </a:solidFill>
              </a:rPr>
              <a:t>fuzzy</a:t>
            </a:r>
            <a:r>
              <a:rPr lang="zh-CN" altLang="en-US" sz="2400" kern="0" dirty="0">
                <a:solidFill>
                  <a:srgbClr val="C00000"/>
                </a:solidFill>
              </a:rPr>
              <a:t> </a:t>
            </a:r>
            <a:r>
              <a:rPr lang="en-US" altLang="zh-CN" sz="2400" kern="0" dirty="0">
                <a:solidFill>
                  <a:srgbClr val="C00000"/>
                </a:solidFill>
              </a:rPr>
              <a:t>matching</a:t>
            </a:r>
          </a:p>
          <a:p>
            <a:pPr lvl="1"/>
            <a:r>
              <a:rPr lang="en-US" altLang="zh-CN" sz="2400" kern="0" dirty="0"/>
              <a:t>Golden</a:t>
            </a:r>
            <a:r>
              <a:rPr lang="zh-CN" altLang="en-US" sz="2400" kern="0" dirty="0"/>
              <a:t> </a:t>
            </a:r>
            <a:r>
              <a:rPr lang="en-US" altLang="zh-CN" sz="2400" kern="0" dirty="0"/>
              <a:t>cognitive</a:t>
            </a:r>
            <a:r>
              <a:rPr lang="zh-CN" altLang="en-US" sz="2400" kern="0" dirty="0"/>
              <a:t> </a:t>
            </a:r>
            <a:r>
              <a:rPr lang="en-US" altLang="zh-CN" sz="2400" kern="0" dirty="0"/>
              <a:t>graph</a:t>
            </a:r>
            <a:r>
              <a:rPr lang="zh-CN" altLang="en-US" sz="2400" kern="0" dirty="0"/>
              <a:t> </a:t>
            </a:r>
            <a:r>
              <a:rPr lang="en-US" altLang="zh-CN" sz="2400" kern="0" dirty="0"/>
              <a:t>and</a:t>
            </a:r>
            <a:r>
              <a:rPr lang="zh-CN" altLang="en-US" sz="2400" kern="0" dirty="0"/>
              <a:t> </a:t>
            </a:r>
            <a:r>
              <a:rPr lang="en-US" altLang="zh-CN" sz="2400" kern="0" dirty="0"/>
              <a:t>negative</a:t>
            </a:r>
            <a:r>
              <a:rPr lang="zh-CN" altLang="en-US" sz="2400" kern="0" dirty="0"/>
              <a:t> </a:t>
            </a:r>
            <a:r>
              <a:rPr lang="en-US" altLang="zh-CN" sz="2400" kern="0" dirty="0"/>
              <a:t>(hop</a:t>
            </a:r>
            <a:r>
              <a:rPr lang="zh-CN" altLang="en-US" sz="2400" kern="0" dirty="0"/>
              <a:t> </a:t>
            </a:r>
            <a:r>
              <a:rPr lang="en-US" altLang="zh-CN" sz="2400" kern="0" dirty="0"/>
              <a:t>and</a:t>
            </a:r>
            <a:r>
              <a:rPr lang="zh-CN" altLang="en-US" sz="2400" kern="0" dirty="0"/>
              <a:t> </a:t>
            </a:r>
            <a:r>
              <a:rPr lang="en-US" altLang="zh-CN" sz="2400" kern="0" dirty="0"/>
              <a:t>span)</a:t>
            </a:r>
            <a:r>
              <a:rPr lang="zh-CN" altLang="en-US" sz="2400" kern="0" dirty="0"/>
              <a:t> </a:t>
            </a:r>
            <a:r>
              <a:rPr lang="en-US" altLang="zh-CN" sz="2400" kern="0" dirty="0"/>
              <a:t>nodes</a:t>
            </a:r>
          </a:p>
          <a:p>
            <a:pPr lvl="1"/>
            <a:endParaRPr lang="en-US" sz="2400" kern="0" dirty="0"/>
          </a:p>
          <a:p>
            <a:r>
              <a:rPr lang="en-US" altLang="zh-CN" kern="0" dirty="0"/>
              <a:t>Train</a:t>
            </a:r>
            <a:r>
              <a:rPr lang="zh-CN" altLang="en-US" kern="0" dirty="0"/>
              <a:t> </a:t>
            </a:r>
            <a:r>
              <a:rPr lang="en-US" altLang="zh-CN" kern="0" dirty="0"/>
              <a:t>Task</a:t>
            </a:r>
            <a:r>
              <a:rPr lang="zh-CN" altLang="en-US" kern="0" dirty="0"/>
              <a:t> </a:t>
            </a:r>
            <a:r>
              <a:rPr lang="en-US" altLang="zh-CN" kern="0" dirty="0"/>
              <a:t>#1</a:t>
            </a:r>
            <a:r>
              <a:rPr lang="zh-CN" altLang="en-US" kern="0" dirty="0"/>
              <a:t> </a:t>
            </a:r>
            <a:r>
              <a:rPr lang="en-US" altLang="zh-CN" kern="0" dirty="0"/>
              <a:t>(System</a:t>
            </a:r>
            <a:r>
              <a:rPr lang="zh-CN" altLang="en-US" kern="0" dirty="0"/>
              <a:t> </a:t>
            </a:r>
            <a:r>
              <a:rPr lang="en-US" altLang="zh-CN" kern="0" dirty="0"/>
              <a:t>1)</a:t>
            </a:r>
            <a:r>
              <a:rPr lang="zh-CN" altLang="en-US" kern="0" dirty="0"/>
              <a:t>：</a:t>
            </a:r>
            <a:endParaRPr lang="en-US" altLang="zh-CN" kern="0" dirty="0"/>
          </a:p>
          <a:p>
            <a:pPr lvl="1"/>
            <a:r>
              <a:rPr lang="en-US" altLang="zh-CN" sz="2400" kern="0" dirty="0"/>
              <a:t>Next-hop</a:t>
            </a:r>
            <a:r>
              <a:rPr lang="zh-CN" altLang="en-US" sz="2400" kern="0" dirty="0"/>
              <a:t> </a:t>
            </a:r>
            <a:r>
              <a:rPr lang="en-US" altLang="zh-CN" sz="2400" kern="0" dirty="0"/>
              <a:t>spans</a:t>
            </a:r>
            <a:r>
              <a:rPr lang="zh-CN" altLang="en-US" sz="2400" kern="0" dirty="0"/>
              <a:t> </a:t>
            </a:r>
            <a:r>
              <a:rPr lang="en-US" altLang="zh-CN" sz="2400" kern="0" dirty="0"/>
              <a:t>and</a:t>
            </a:r>
            <a:r>
              <a:rPr lang="zh-CN" altLang="en-US" sz="2400" kern="0" dirty="0"/>
              <a:t> </a:t>
            </a:r>
            <a:r>
              <a:rPr lang="en-US" altLang="zh-CN" sz="2400" kern="0" dirty="0"/>
              <a:t>answer</a:t>
            </a:r>
            <a:r>
              <a:rPr lang="zh-CN" altLang="en-US" sz="2400" kern="0" dirty="0"/>
              <a:t> </a:t>
            </a:r>
            <a:r>
              <a:rPr lang="en-US" altLang="zh-CN" sz="2400" kern="0" dirty="0"/>
              <a:t>spans</a:t>
            </a:r>
            <a:r>
              <a:rPr lang="zh-CN" altLang="en-US" sz="2400" kern="0" dirty="0"/>
              <a:t> </a:t>
            </a:r>
            <a:r>
              <a:rPr lang="en-US" altLang="zh-CN" sz="2400" kern="0" dirty="0">
                <a:solidFill>
                  <a:srgbClr val="C00000"/>
                </a:solidFill>
              </a:rPr>
              <a:t>extraction</a:t>
            </a:r>
          </a:p>
          <a:p>
            <a:pPr lvl="1"/>
            <a:endParaRPr lang="en-US" sz="2400" kern="0" dirty="0"/>
          </a:p>
          <a:p>
            <a:r>
              <a:rPr lang="en-US" altLang="zh-CN" kern="0" dirty="0"/>
              <a:t>Train</a:t>
            </a:r>
            <a:r>
              <a:rPr lang="zh-CN" altLang="en-US" kern="0" dirty="0"/>
              <a:t> </a:t>
            </a:r>
            <a:r>
              <a:rPr lang="en-US" altLang="zh-CN" kern="0" dirty="0"/>
              <a:t>Task</a:t>
            </a:r>
            <a:r>
              <a:rPr lang="zh-CN" altLang="en-US" kern="0" dirty="0"/>
              <a:t> </a:t>
            </a:r>
            <a:r>
              <a:rPr lang="en-US" altLang="zh-CN" kern="0" dirty="0"/>
              <a:t>#2</a:t>
            </a:r>
            <a:r>
              <a:rPr lang="zh-CN" altLang="en-US" kern="0" dirty="0"/>
              <a:t> </a:t>
            </a:r>
            <a:r>
              <a:rPr lang="en-US" altLang="zh-CN" kern="0" dirty="0"/>
              <a:t>(System</a:t>
            </a:r>
            <a:r>
              <a:rPr lang="zh-CN" altLang="en-US" kern="0" dirty="0"/>
              <a:t> </a:t>
            </a:r>
            <a:r>
              <a:rPr lang="en-US" altLang="zh-CN" kern="0" dirty="0"/>
              <a:t>1</a:t>
            </a:r>
            <a:r>
              <a:rPr lang="zh-CN" altLang="en-US" kern="0" dirty="0"/>
              <a:t> </a:t>
            </a:r>
            <a:r>
              <a:rPr lang="en-US" altLang="zh-CN" kern="0" dirty="0"/>
              <a:t>&amp;</a:t>
            </a:r>
            <a:r>
              <a:rPr lang="zh-CN" altLang="en-US" kern="0" dirty="0"/>
              <a:t> </a:t>
            </a:r>
            <a:r>
              <a:rPr lang="en-US" altLang="zh-CN" kern="0" dirty="0"/>
              <a:t>2)</a:t>
            </a:r>
            <a:r>
              <a:rPr lang="zh-CN" altLang="en-US" kern="0" dirty="0"/>
              <a:t>：</a:t>
            </a:r>
            <a:endParaRPr lang="en-US" altLang="zh-CN" kern="0" dirty="0"/>
          </a:p>
          <a:p>
            <a:pPr lvl="1"/>
            <a:r>
              <a:rPr lang="en-US" altLang="zh-CN" sz="2400" kern="0" dirty="0">
                <a:solidFill>
                  <a:srgbClr val="C00000"/>
                </a:solidFill>
              </a:rPr>
              <a:t>Prediction</a:t>
            </a:r>
            <a:r>
              <a:rPr lang="en-US" altLang="zh-CN" sz="2400" kern="0" dirty="0"/>
              <a:t> with GNN</a:t>
            </a:r>
            <a:endParaRPr lang="en-US" sz="2400" kern="0" dirty="0"/>
          </a:p>
        </p:txBody>
      </p:sp>
    </p:spTree>
    <p:extLst>
      <p:ext uri="{BB962C8B-B14F-4D97-AF65-F5344CB8AC3E}">
        <p14:creationId xmlns:p14="http://schemas.microsoft.com/office/powerpoint/2010/main" val="2892221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Performance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92" y="2132856"/>
            <a:ext cx="9627544" cy="3799670"/>
          </a:xfrm>
        </p:spPr>
      </p:pic>
      <p:sp>
        <p:nvSpPr>
          <p:cNvPr id="10" name="TextBox 9"/>
          <p:cNvSpPr txBox="1"/>
          <p:nvPr/>
        </p:nvSpPr>
        <p:spPr>
          <a:xfrm>
            <a:off x="704528" y="1076543"/>
            <a:ext cx="8568952" cy="1200329"/>
          </a:xfrm>
          <a:prstGeom prst="rect">
            <a:avLst/>
          </a:prstGeom>
          <a:noFill/>
        </p:spPr>
        <p:txBody>
          <a:bodyPr wrap="square" rtlCol="0">
            <a:spAutoFit/>
          </a:bodyPr>
          <a:lstStyle/>
          <a:p>
            <a:pPr marL="285750" indent="-285750">
              <a:buFont typeface="Arial" charset="0"/>
              <a:buChar char="•"/>
            </a:pPr>
            <a:r>
              <a:rPr lang="en-US" altLang="zh-CN" sz="2400" dirty="0" err="1"/>
              <a:t>HotpotQA</a:t>
            </a:r>
            <a:r>
              <a:rPr lang="zh-CN" altLang="en-US" sz="2400" dirty="0"/>
              <a:t> </a:t>
            </a:r>
            <a:r>
              <a:rPr lang="en-US" altLang="zh-CN" sz="2400" dirty="0"/>
              <a:t>is</a:t>
            </a:r>
            <a:r>
              <a:rPr lang="zh-CN" altLang="en-US" sz="2400" dirty="0"/>
              <a:t> </a:t>
            </a:r>
            <a:r>
              <a:rPr lang="en-US" altLang="zh-CN" sz="2400" dirty="0"/>
              <a:t>a</a:t>
            </a:r>
            <a:r>
              <a:rPr lang="zh-CN" altLang="en-US" sz="2400" dirty="0"/>
              <a:t> </a:t>
            </a:r>
            <a:r>
              <a:rPr lang="en-US" altLang="zh-CN" sz="2400" dirty="0"/>
              <a:t>dataset</a:t>
            </a:r>
            <a:r>
              <a:rPr lang="zh-CN" altLang="en-US" sz="2400" dirty="0"/>
              <a:t> </a:t>
            </a:r>
            <a:r>
              <a:rPr lang="en-US" altLang="zh-CN" sz="2400" dirty="0"/>
              <a:t>with</a:t>
            </a:r>
            <a:r>
              <a:rPr lang="zh-CN" altLang="en-US" sz="2400" dirty="0"/>
              <a:t> </a:t>
            </a:r>
            <a:r>
              <a:rPr lang="en-US" altLang="zh-CN" sz="2400" dirty="0"/>
              <a:t>leaderboard</a:t>
            </a:r>
            <a:r>
              <a:rPr lang="zh-CN" altLang="en-US" sz="2400" dirty="0"/>
              <a:t> </a:t>
            </a:r>
            <a:r>
              <a:rPr lang="en-US" altLang="zh-CN" sz="2400" dirty="0"/>
              <a:t>similar</a:t>
            </a:r>
            <a:r>
              <a:rPr lang="zh-CN" altLang="en-US" sz="2400" dirty="0"/>
              <a:t> </a:t>
            </a:r>
            <a:r>
              <a:rPr lang="en-US" altLang="zh-CN" sz="2400" dirty="0"/>
              <a:t>to</a:t>
            </a:r>
            <a:r>
              <a:rPr lang="zh-CN" altLang="en-US" sz="2400" dirty="0"/>
              <a:t> </a:t>
            </a:r>
            <a:r>
              <a:rPr lang="en-US" altLang="zh-CN" sz="2400" dirty="0" err="1"/>
              <a:t>SQuAD</a:t>
            </a:r>
            <a:endParaRPr lang="en-US" altLang="zh-CN" sz="2400" dirty="0"/>
          </a:p>
          <a:p>
            <a:pPr marL="285750" indent="-285750">
              <a:buFont typeface="Arial" charset="0"/>
              <a:buChar char="•"/>
            </a:pPr>
            <a:r>
              <a:rPr lang="en-US" altLang="zh-CN" sz="2400" dirty="0" err="1"/>
              <a:t>CogQA</a:t>
            </a:r>
            <a:r>
              <a:rPr lang="zh-CN" altLang="en-US" sz="2400" dirty="0"/>
              <a:t> </a:t>
            </a:r>
            <a:r>
              <a:rPr lang="en-US" altLang="zh-CN" sz="2400" dirty="0">
                <a:solidFill>
                  <a:srgbClr val="C00000"/>
                </a:solidFill>
              </a:rPr>
              <a:t>ranked</a:t>
            </a:r>
            <a:r>
              <a:rPr lang="zh-CN" altLang="en-US" sz="2400" dirty="0">
                <a:solidFill>
                  <a:srgbClr val="C00000"/>
                </a:solidFill>
              </a:rPr>
              <a:t> </a:t>
            </a:r>
            <a:r>
              <a:rPr lang="en-US" altLang="zh-CN" sz="2400" dirty="0">
                <a:solidFill>
                  <a:srgbClr val="C00000"/>
                </a:solidFill>
              </a:rPr>
              <a:t>1</a:t>
            </a:r>
            <a:r>
              <a:rPr lang="en-US" altLang="zh-CN" sz="2400" baseline="30000" dirty="0">
                <a:solidFill>
                  <a:srgbClr val="C00000"/>
                </a:solidFill>
              </a:rPr>
              <a:t>st</a:t>
            </a:r>
            <a:r>
              <a:rPr lang="zh-CN" altLang="en-US" sz="2400" dirty="0">
                <a:solidFill>
                  <a:srgbClr val="C00000"/>
                </a:solidFill>
              </a:rPr>
              <a:t> </a:t>
            </a:r>
            <a:r>
              <a:rPr lang="en-US" altLang="zh-CN" sz="2400" dirty="0"/>
              <a:t>from</a:t>
            </a:r>
            <a:r>
              <a:rPr lang="zh-CN" altLang="en-US" sz="2400" dirty="0"/>
              <a:t> </a:t>
            </a:r>
            <a:r>
              <a:rPr lang="en-US" altLang="zh-CN" sz="2400" dirty="0"/>
              <a:t>21,</a:t>
            </a:r>
            <a:r>
              <a:rPr lang="zh-CN" altLang="en-US" sz="2400" dirty="0"/>
              <a:t> </a:t>
            </a:r>
            <a:r>
              <a:rPr lang="en-US" altLang="zh-CN" sz="2400" dirty="0"/>
              <a:t>Feb</a:t>
            </a:r>
            <a:r>
              <a:rPr lang="zh-CN" altLang="en-US" sz="2400" dirty="0"/>
              <a:t> </a:t>
            </a:r>
            <a:r>
              <a:rPr lang="en-US" altLang="zh-CN" sz="2400" dirty="0"/>
              <a:t>to</a:t>
            </a:r>
            <a:r>
              <a:rPr lang="zh-CN" altLang="en-US" sz="2400" dirty="0"/>
              <a:t> </a:t>
            </a:r>
            <a:r>
              <a:rPr lang="en-US" altLang="zh-CN" sz="2400" dirty="0"/>
              <a:t>15,</a:t>
            </a:r>
            <a:r>
              <a:rPr lang="zh-CN" altLang="en-US" sz="2400" dirty="0"/>
              <a:t> </a:t>
            </a:r>
            <a:r>
              <a:rPr lang="en-US" altLang="zh-CN" sz="2400" dirty="0"/>
              <a:t>May</a:t>
            </a:r>
            <a:r>
              <a:rPr lang="zh-CN" altLang="en-US" sz="2400" dirty="0"/>
              <a:t> </a:t>
            </a:r>
            <a:r>
              <a:rPr lang="en-US" altLang="zh-CN" sz="2400" dirty="0"/>
              <a:t>(</a:t>
            </a:r>
            <a:r>
              <a:rPr lang="en-US" altLang="zh-CN" sz="2400" dirty="0">
                <a:solidFill>
                  <a:srgbClr val="C00000"/>
                </a:solidFill>
              </a:rPr>
              <a:t>nearly</a:t>
            </a:r>
            <a:r>
              <a:rPr lang="zh-CN" altLang="en-US" sz="2400" dirty="0">
                <a:solidFill>
                  <a:srgbClr val="C00000"/>
                </a:solidFill>
              </a:rPr>
              <a:t> </a:t>
            </a:r>
            <a:r>
              <a:rPr lang="en-US" altLang="zh-CN" sz="2400" dirty="0">
                <a:solidFill>
                  <a:srgbClr val="C00000"/>
                </a:solidFill>
              </a:rPr>
              <a:t>3</a:t>
            </a:r>
            <a:r>
              <a:rPr lang="zh-CN" altLang="en-US" sz="2400" dirty="0">
                <a:solidFill>
                  <a:srgbClr val="C00000"/>
                </a:solidFill>
              </a:rPr>
              <a:t> </a:t>
            </a:r>
            <a:r>
              <a:rPr lang="en-US" altLang="zh-CN" sz="2400" dirty="0">
                <a:solidFill>
                  <a:srgbClr val="C00000"/>
                </a:solidFill>
              </a:rPr>
              <a:t>month</a:t>
            </a:r>
            <a:r>
              <a:rPr lang="en-US" altLang="zh-CN" sz="2400" dirty="0"/>
              <a:t>)	</a:t>
            </a:r>
            <a:endParaRPr lang="en-US" sz="2400" dirty="0"/>
          </a:p>
        </p:txBody>
      </p:sp>
      <p:sp>
        <p:nvSpPr>
          <p:cNvPr id="5" name="Rectangle 4">
            <a:extLst>
              <a:ext uri="{FF2B5EF4-FFF2-40B4-BE49-F238E27FC236}">
                <a16:creationId xmlns:a16="http://schemas.microsoft.com/office/drawing/2014/main" id="{8FAFD4C8-956A-9A44-B1BB-5D68B2D6419B}"/>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4"/>
              </a:rPr>
              <a:t>https://github.com/THUDM/CogQA</a:t>
            </a:r>
            <a:r>
              <a:rPr lang="en-US" dirty="0">
                <a:solidFill>
                  <a:srgbClr val="C00000"/>
                </a:solidFill>
              </a:rPr>
              <a:t> </a:t>
            </a:r>
          </a:p>
        </p:txBody>
      </p:sp>
    </p:spTree>
    <p:extLst>
      <p:ext uri="{BB962C8B-B14F-4D97-AF65-F5344CB8AC3E}">
        <p14:creationId xmlns:p14="http://schemas.microsoft.com/office/powerpoint/2010/main" val="3246390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Reasoning Power</a:t>
            </a:r>
            <a:endParaRPr kumimoji="1" lang="zh-CN"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098" y="1916832"/>
            <a:ext cx="7662302" cy="4471769"/>
          </a:xfrm>
          <a:prstGeom prst="rect">
            <a:avLst/>
          </a:prstGeom>
        </p:spPr>
      </p:pic>
      <p:sp>
        <p:nvSpPr>
          <p:cNvPr id="4" name="TextBox 3"/>
          <p:cNvSpPr txBox="1"/>
          <p:nvPr/>
        </p:nvSpPr>
        <p:spPr>
          <a:xfrm>
            <a:off x="1" y="1124744"/>
            <a:ext cx="9906000" cy="523220"/>
          </a:xfrm>
          <a:prstGeom prst="rect">
            <a:avLst/>
          </a:prstGeom>
          <a:noFill/>
        </p:spPr>
        <p:txBody>
          <a:bodyPr wrap="square" rtlCol="0">
            <a:spAutoFit/>
          </a:bodyPr>
          <a:lstStyle/>
          <a:p>
            <a:pPr algn="ctr"/>
            <a:r>
              <a:rPr lang="en-US" altLang="zh-CN" sz="2800" dirty="0" err="1"/>
              <a:t>CogQA</a:t>
            </a:r>
            <a:r>
              <a:rPr lang="zh-CN" altLang="en-US" sz="2800" dirty="0"/>
              <a:t> </a:t>
            </a:r>
            <a:r>
              <a:rPr lang="en-US" altLang="zh-CN" sz="2800" dirty="0"/>
              <a:t>Performs</a:t>
            </a:r>
            <a:r>
              <a:rPr lang="zh-CN" altLang="en-US" sz="2800" dirty="0"/>
              <a:t> </a:t>
            </a:r>
            <a:r>
              <a:rPr lang="en-US" altLang="zh-CN" sz="2800" dirty="0"/>
              <a:t>much</a:t>
            </a:r>
            <a:r>
              <a:rPr lang="zh-CN" altLang="en-US" sz="2800" dirty="0"/>
              <a:t> </a:t>
            </a:r>
            <a:r>
              <a:rPr lang="en-US" altLang="zh-CN" sz="2800" dirty="0">
                <a:solidFill>
                  <a:srgbClr val="C00000"/>
                </a:solidFill>
              </a:rPr>
              <a:t>better</a:t>
            </a:r>
            <a:r>
              <a:rPr lang="zh-CN" altLang="en-US" sz="2800" dirty="0">
                <a:solidFill>
                  <a:srgbClr val="FF0000"/>
                </a:solidFill>
              </a:rPr>
              <a:t> </a:t>
            </a:r>
            <a:r>
              <a:rPr lang="en-US" altLang="zh-CN" sz="2800" dirty="0"/>
              <a:t>on</a:t>
            </a:r>
            <a:r>
              <a:rPr lang="zh-CN" altLang="en-US" sz="2800" dirty="0"/>
              <a:t> </a:t>
            </a:r>
            <a:r>
              <a:rPr lang="en-US" altLang="zh-CN" sz="2800" dirty="0"/>
              <a:t>question</a:t>
            </a:r>
            <a:r>
              <a:rPr lang="zh-CN" altLang="en-US" sz="2800" dirty="0"/>
              <a:t> </a:t>
            </a:r>
            <a:r>
              <a:rPr lang="en-US" altLang="zh-CN" sz="2800" dirty="0"/>
              <a:t>with</a:t>
            </a:r>
            <a:r>
              <a:rPr lang="zh-CN" altLang="en-US" sz="2800" dirty="0"/>
              <a:t> </a:t>
            </a:r>
            <a:r>
              <a:rPr lang="en-US" altLang="zh-CN" sz="2800" dirty="0">
                <a:solidFill>
                  <a:srgbClr val="C00000"/>
                </a:solidFill>
              </a:rPr>
              <a:t>more</a:t>
            </a:r>
            <a:r>
              <a:rPr lang="zh-CN" altLang="en-US" sz="2800" dirty="0">
                <a:solidFill>
                  <a:srgbClr val="C00000"/>
                </a:solidFill>
              </a:rPr>
              <a:t> </a:t>
            </a:r>
            <a:r>
              <a:rPr lang="en-US" altLang="zh-CN" sz="2800" dirty="0">
                <a:solidFill>
                  <a:srgbClr val="C00000"/>
                </a:solidFill>
              </a:rPr>
              <a:t>hops</a:t>
            </a:r>
            <a:r>
              <a:rPr lang="zh-CN" altLang="en-US" sz="2800" dirty="0"/>
              <a:t>！</a:t>
            </a:r>
            <a:endParaRPr lang="en-US" sz="2800" dirty="0"/>
          </a:p>
        </p:txBody>
      </p:sp>
    </p:spTree>
    <p:extLst>
      <p:ext uri="{BB962C8B-B14F-4D97-AF65-F5344CB8AC3E}">
        <p14:creationId xmlns:p14="http://schemas.microsoft.com/office/powerpoint/2010/main" val="255363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a:xfrm>
            <a:off x="609600" y="2130453"/>
            <a:ext cx="8686800" cy="1470025"/>
          </a:xfrm>
        </p:spPr>
        <p:txBody>
          <a:bodyPr/>
          <a:lstStyle/>
          <a:p>
            <a:r>
              <a:rPr lang="en-US" dirty="0">
                <a:solidFill>
                  <a:schemeClr val="tx1"/>
                </a:solidFill>
              </a:rPr>
              <a:t>Let us start with a challenging question</a:t>
            </a:r>
            <a:br>
              <a:rPr lang="en-US" dirty="0">
                <a:solidFill>
                  <a:schemeClr val="tx1"/>
                </a:solidFill>
              </a:rPr>
            </a:br>
            <a:r>
              <a:rPr lang="en-US" dirty="0">
                <a:solidFill>
                  <a:schemeClr val="tx1"/>
                </a:solidFill>
              </a:rPr>
              <a:t>—</a:t>
            </a:r>
            <a:r>
              <a:rPr lang="en-US" dirty="0">
                <a:solidFill>
                  <a:srgbClr val="C00000"/>
                </a:solidFill>
              </a:rPr>
              <a:t>Multi-hop Question Answering (QA)</a:t>
            </a:r>
            <a:endParaRPr lang="en-US" sz="2400" dirty="0">
              <a:solidFill>
                <a:srgbClr val="C00000"/>
              </a:solidFill>
            </a:endParaRPr>
          </a:p>
        </p:txBody>
      </p:sp>
    </p:spTree>
    <p:extLst>
      <p:ext uri="{BB962C8B-B14F-4D97-AF65-F5344CB8AC3E}">
        <p14:creationId xmlns:p14="http://schemas.microsoft.com/office/powerpoint/2010/main" val="931643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Case</a:t>
            </a:r>
            <a:r>
              <a:rPr lang="zh-CN" altLang="en-US" dirty="0"/>
              <a:t> </a:t>
            </a:r>
            <a:r>
              <a:rPr lang="en-US" altLang="zh-CN" dirty="0"/>
              <a:t>Study</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965" r="67242"/>
          <a:stretch/>
        </p:blipFill>
        <p:spPr>
          <a:xfrm>
            <a:off x="416496" y="1011907"/>
            <a:ext cx="5256584" cy="5759912"/>
          </a:xfrm>
          <a:prstGeom prst="rect">
            <a:avLst/>
          </a:prstGeom>
        </p:spPr>
      </p:pic>
      <p:sp>
        <p:nvSpPr>
          <p:cNvPr id="3" name="TextBox 2"/>
          <p:cNvSpPr txBox="1"/>
          <p:nvPr/>
        </p:nvSpPr>
        <p:spPr>
          <a:xfrm>
            <a:off x="5889104" y="1148810"/>
            <a:ext cx="4016896" cy="4524315"/>
          </a:xfrm>
          <a:prstGeom prst="rect">
            <a:avLst/>
          </a:prstGeom>
          <a:noFill/>
        </p:spPr>
        <p:txBody>
          <a:bodyPr wrap="square" rtlCol="0">
            <a:spAutoFit/>
          </a:bodyPr>
          <a:lstStyle/>
          <a:p>
            <a:pPr marL="285750" indent="-285750">
              <a:buFont typeface="Arial" charset="0"/>
              <a:buChar char="•"/>
            </a:pPr>
            <a:r>
              <a:rPr lang="zh-CN" altLang="en-US" sz="2400" dirty="0"/>
              <a:t> </a:t>
            </a:r>
            <a:r>
              <a:rPr lang="en-US" altLang="zh-CN" sz="2400" dirty="0">
                <a:solidFill>
                  <a:srgbClr val="C00000"/>
                </a:solidFill>
              </a:rPr>
              <a:t>Tree-shape</a:t>
            </a:r>
            <a:r>
              <a:rPr lang="zh-CN" altLang="en-US" sz="2400" dirty="0"/>
              <a:t> </a:t>
            </a:r>
            <a:r>
              <a:rPr lang="en-US" altLang="zh-CN" sz="2400" dirty="0"/>
              <a:t>Cognitive</a:t>
            </a:r>
            <a:r>
              <a:rPr lang="zh-CN" altLang="en-US" sz="2400" dirty="0"/>
              <a:t> </a:t>
            </a:r>
            <a:r>
              <a:rPr lang="en-US" altLang="zh-CN" sz="2400" dirty="0"/>
              <a:t>Graph</a:t>
            </a:r>
          </a:p>
          <a:p>
            <a:pPr marL="285750" indent="-285750">
              <a:buFont typeface="Arial" charset="0"/>
              <a:buChar char="•"/>
            </a:pPr>
            <a:endParaRPr lang="en-US" altLang="zh-CN" sz="2400" dirty="0"/>
          </a:p>
          <a:p>
            <a:pPr marL="285750" indent="-285750">
              <a:buFont typeface="Arial" charset="0"/>
              <a:buChar char="•"/>
            </a:pPr>
            <a:r>
              <a:rPr lang="en-US" altLang="zh-CN" sz="2400" dirty="0"/>
              <a:t>Users</a:t>
            </a:r>
            <a:r>
              <a:rPr lang="zh-CN" altLang="en-US" sz="2400" dirty="0"/>
              <a:t> </a:t>
            </a:r>
            <a:r>
              <a:rPr lang="en-US" altLang="zh-CN" sz="2400" dirty="0"/>
              <a:t>can</a:t>
            </a:r>
            <a:r>
              <a:rPr lang="zh-CN" altLang="en-US" sz="2400" dirty="0"/>
              <a:t> </a:t>
            </a:r>
            <a:r>
              <a:rPr lang="en-US" altLang="zh-CN" sz="2400" dirty="0"/>
              <a:t>verify</a:t>
            </a:r>
            <a:r>
              <a:rPr lang="zh-CN" altLang="en-US" sz="2400" dirty="0"/>
              <a:t> </a:t>
            </a:r>
            <a:r>
              <a:rPr lang="en-US" altLang="zh-CN" sz="2400" dirty="0"/>
              <a:t>the</a:t>
            </a:r>
            <a:r>
              <a:rPr lang="zh-CN" altLang="en-US" sz="2400" dirty="0"/>
              <a:t> </a:t>
            </a:r>
            <a:r>
              <a:rPr lang="en-US" altLang="zh-CN" sz="2400" dirty="0"/>
              <a:t>answer</a:t>
            </a:r>
            <a:r>
              <a:rPr lang="zh-CN" altLang="en-US" sz="2400" dirty="0"/>
              <a:t> </a:t>
            </a:r>
            <a:r>
              <a:rPr lang="en-US" altLang="zh-CN" sz="2400" dirty="0"/>
              <a:t>by</a:t>
            </a:r>
            <a:r>
              <a:rPr lang="zh-CN" altLang="en-US" sz="2400" dirty="0"/>
              <a:t> </a:t>
            </a:r>
            <a:r>
              <a:rPr lang="en-US" altLang="zh-CN" sz="2400" dirty="0">
                <a:solidFill>
                  <a:srgbClr val="C00000"/>
                </a:solidFill>
              </a:rPr>
              <a:t>comparing</a:t>
            </a:r>
            <a:r>
              <a:rPr lang="zh-CN" altLang="en-US" sz="2400" dirty="0">
                <a:solidFill>
                  <a:srgbClr val="FF0000"/>
                </a:solidFill>
              </a:rPr>
              <a:t> </a:t>
            </a:r>
            <a:r>
              <a:rPr lang="en-US" altLang="zh-CN" sz="2400" dirty="0"/>
              <a:t>it</a:t>
            </a:r>
            <a:r>
              <a:rPr lang="zh-CN" altLang="en-US" sz="2400" dirty="0"/>
              <a:t> </a:t>
            </a:r>
            <a:r>
              <a:rPr lang="en-US" altLang="zh-CN" sz="2400" dirty="0"/>
              <a:t>with</a:t>
            </a:r>
            <a:r>
              <a:rPr lang="zh-CN" altLang="en-US" sz="2400" dirty="0"/>
              <a:t> </a:t>
            </a:r>
            <a:r>
              <a:rPr lang="en-US" altLang="zh-CN" sz="2400" dirty="0"/>
              <a:t>another</a:t>
            </a:r>
            <a:r>
              <a:rPr lang="zh-CN" altLang="en-US" sz="2400" dirty="0"/>
              <a:t> </a:t>
            </a:r>
            <a:r>
              <a:rPr lang="en-US" altLang="zh-CN" sz="2400" dirty="0"/>
              <a:t>possible</a:t>
            </a:r>
            <a:r>
              <a:rPr lang="zh-CN" altLang="en-US" sz="2400" dirty="0"/>
              <a:t> </a:t>
            </a:r>
            <a:r>
              <a:rPr lang="en-US" altLang="zh-CN" sz="2400" dirty="0"/>
              <a:t>reasoning</a:t>
            </a:r>
            <a:r>
              <a:rPr lang="zh-CN" altLang="en-US" sz="2400" dirty="0"/>
              <a:t> </a:t>
            </a:r>
            <a:r>
              <a:rPr lang="en-US" altLang="zh-CN" sz="2400" dirty="0"/>
              <a:t>chain.</a:t>
            </a:r>
          </a:p>
          <a:p>
            <a:pPr marL="285750" indent="-285750">
              <a:buFont typeface="Arial" charset="0"/>
              <a:buChar char="•"/>
            </a:pPr>
            <a:endParaRPr lang="en-US" altLang="zh-CN" sz="2400" dirty="0"/>
          </a:p>
          <a:p>
            <a:pPr marL="285750" indent="-285750">
              <a:buFont typeface="Arial" charset="0"/>
              <a:buChar char="•"/>
            </a:pPr>
            <a:r>
              <a:rPr lang="en-US" altLang="zh-CN" sz="2400" dirty="0"/>
              <a:t>“</a:t>
            </a:r>
            <a:r>
              <a:rPr lang="en-US" altLang="zh-CN" sz="2400" i="1" dirty="0"/>
              <a:t>Upper</a:t>
            </a:r>
            <a:r>
              <a:rPr lang="zh-CN" altLang="en-US" sz="2400" i="1" dirty="0"/>
              <a:t> </a:t>
            </a:r>
            <a:r>
              <a:rPr lang="en-US" altLang="zh-CN" sz="2400" i="1" dirty="0"/>
              <a:t>House</a:t>
            </a:r>
            <a:r>
              <a:rPr lang="en-US" altLang="zh-CN" sz="2400" dirty="0"/>
              <a:t>”</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question</a:t>
            </a:r>
            <a:r>
              <a:rPr lang="zh-CN" altLang="en-US" sz="2400" dirty="0"/>
              <a:t> </a:t>
            </a:r>
            <a:r>
              <a:rPr lang="en-US" altLang="zh-CN" sz="2400" dirty="0"/>
              <a:t>is</a:t>
            </a:r>
            <a:r>
              <a:rPr lang="zh-CN" altLang="en-US" sz="2400" dirty="0"/>
              <a:t> </a:t>
            </a:r>
            <a:r>
              <a:rPr lang="en-US" altLang="zh-CN" sz="2400" dirty="0"/>
              <a:t>similar</a:t>
            </a:r>
            <a:r>
              <a:rPr lang="zh-CN" altLang="en-US" sz="2400" dirty="0"/>
              <a:t> </a:t>
            </a:r>
            <a:r>
              <a:rPr lang="en-US" altLang="zh-CN" sz="2400" dirty="0"/>
              <a:t>to</a:t>
            </a:r>
            <a:r>
              <a:rPr lang="zh-CN" altLang="en-US" sz="2400" dirty="0"/>
              <a:t> </a:t>
            </a:r>
            <a:r>
              <a:rPr lang="en-US" altLang="zh-CN" sz="2400" dirty="0"/>
              <a:t>“</a:t>
            </a:r>
            <a:r>
              <a:rPr lang="en-US" altLang="zh-CN" sz="2400" i="1" dirty="0"/>
              <a:t>Senate</a:t>
            </a:r>
            <a:r>
              <a:rPr lang="en-US" altLang="zh-CN" sz="2400" dirty="0"/>
              <a:t>”</a:t>
            </a:r>
            <a:r>
              <a:rPr lang="zh-CN" altLang="en-US" sz="2400" dirty="0"/>
              <a:t> </a:t>
            </a:r>
            <a:r>
              <a:rPr lang="en-US" altLang="zh-CN" sz="2400" dirty="0"/>
              <a:t>not</a:t>
            </a:r>
            <a:r>
              <a:rPr lang="zh-CN" altLang="en-US" sz="2400" dirty="0"/>
              <a:t> </a:t>
            </a:r>
            <a:r>
              <a:rPr lang="en-US" altLang="zh-CN" sz="2400" dirty="0"/>
              <a:t>“</a:t>
            </a:r>
            <a:r>
              <a:rPr lang="en-US" altLang="zh-CN" sz="2400" i="1" dirty="0"/>
              <a:t>House</a:t>
            </a:r>
            <a:r>
              <a:rPr lang="zh-CN" altLang="en-US" sz="2400" i="1" dirty="0"/>
              <a:t> </a:t>
            </a:r>
            <a:r>
              <a:rPr lang="en-US" altLang="zh-CN" sz="2400" i="1" dirty="0"/>
              <a:t>of</a:t>
            </a:r>
            <a:r>
              <a:rPr lang="zh-CN" altLang="en-US" sz="2400" i="1" dirty="0"/>
              <a:t> </a:t>
            </a:r>
            <a:r>
              <a:rPr lang="en-US" altLang="zh-CN" sz="2400" i="1" dirty="0"/>
              <a:t>Representative</a:t>
            </a:r>
            <a:r>
              <a:rPr lang="en-US" altLang="zh-CN" sz="2400" dirty="0"/>
              <a:t>”</a:t>
            </a:r>
          </a:p>
        </p:txBody>
      </p:sp>
    </p:spTree>
    <p:extLst>
      <p:ext uri="{BB962C8B-B14F-4D97-AF65-F5344CB8AC3E}">
        <p14:creationId xmlns:p14="http://schemas.microsoft.com/office/powerpoint/2010/main" val="2315338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Case</a:t>
            </a:r>
            <a:r>
              <a:rPr lang="zh-CN" altLang="en-US" dirty="0"/>
              <a:t> </a:t>
            </a:r>
            <a:r>
              <a:rPr lang="en-US" altLang="zh-CN" dirty="0"/>
              <a:t>Study</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3308" t="27" r="33835" b="-1"/>
          <a:stretch/>
        </p:blipFill>
        <p:spPr>
          <a:xfrm>
            <a:off x="344488" y="1123949"/>
            <a:ext cx="5184576" cy="5717635"/>
          </a:xfrm>
          <a:prstGeom prst="rect">
            <a:avLst/>
          </a:prstGeom>
        </p:spPr>
      </p:pic>
      <p:sp>
        <p:nvSpPr>
          <p:cNvPr id="5" name="TextBox 4"/>
          <p:cNvSpPr txBox="1"/>
          <p:nvPr/>
        </p:nvSpPr>
        <p:spPr>
          <a:xfrm>
            <a:off x="5996111" y="1785619"/>
            <a:ext cx="3781425" cy="3046988"/>
          </a:xfrm>
          <a:prstGeom prst="rect">
            <a:avLst/>
          </a:prstGeom>
          <a:noFill/>
        </p:spPr>
        <p:txBody>
          <a:bodyPr wrap="square" rtlCol="0">
            <a:spAutoFit/>
          </a:bodyPr>
          <a:lstStyle/>
          <a:p>
            <a:pPr marL="285750" indent="-285750">
              <a:buFont typeface="Arial" charset="0"/>
              <a:buChar char="•"/>
            </a:pPr>
            <a:r>
              <a:rPr lang="en-US" altLang="zh-CN" sz="2400" dirty="0">
                <a:solidFill>
                  <a:srgbClr val="C00000"/>
                </a:solidFill>
              </a:rPr>
              <a:t>DAG-shape</a:t>
            </a:r>
            <a:r>
              <a:rPr lang="zh-CN" altLang="en-US" sz="2400" dirty="0"/>
              <a:t> </a:t>
            </a:r>
            <a:r>
              <a:rPr lang="en-US" altLang="zh-CN" sz="2400" dirty="0"/>
              <a:t>Cognitive</a:t>
            </a:r>
            <a:r>
              <a:rPr lang="zh-CN" altLang="en-US" sz="2400" dirty="0"/>
              <a:t> </a:t>
            </a:r>
            <a:r>
              <a:rPr lang="en-US" altLang="zh-CN" sz="2400" dirty="0"/>
              <a:t>Graph</a:t>
            </a:r>
          </a:p>
          <a:p>
            <a:pPr marL="285750" indent="-285750">
              <a:buFont typeface="Arial" charset="0"/>
              <a:buChar char="•"/>
            </a:pPr>
            <a:endParaRPr lang="en-US" sz="2400" dirty="0"/>
          </a:p>
          <a:p>
            <a:pPr marL="285750" indent="-285750">
              <a:buFont typeface="Arial" charset="0"/>
              <a:buChar char="•"/>
            </a:pPr>
            <a:r>
              <a:rPr lang="en-US" altLang="zh-CN" sz="2400" dirty="0"/>
              <a:t>Multiple</a:t>
            </a:r>
            <a:r>
              <a:rPr lang="zh-CN" altLang="en-US" sz="2400" dirty="0"/>
              <a:t> </a:t>
            </a:r>
            <a:r>
              <a:rPr lang="en-US" altLang="zh-CN" sz="2400" dirty="0"/>
              <a:t>supporting</a:t>
            </a:r>
            <a:r>
              <a:rPr lang="zh-CN" altLang="en-US" sz="2400" dirty="0"/>
              <a:t> </a:t>
            </a:r>
            <a:r>
              <a:rPr lang="en-US" altLang="zh-CN" sz="2400" dirty="0"/>
              <a:t>facts</a:t>
            </a:r>
            <a:r>
              <a:rPr lang="zh-CN" altLang="en-US" sz="2400" dirty="0"/>
              <a:t> </a:t>
            </a:r>
            <a:r>
              <a:rPr lang="en-US" altLang="zh-CN" sz="2400" dirty="0"/>
              <a:t>provides</a:t>
            </a:r>
            <a:r>
              <a:rPr lang="zh-CN" altLang="en-US" sz="2400" dirty="0"/>
              <a:t> </a:t>
            </a:r>
            <a:r>
              <a:rPr lang="en-US" altLang="zh-CN" sz="2400" dirty="0"/>
              <a:t>richer</a:t>
            </a:r>
            <a:r>
              <a:rPr lang="zh-CN" altLang="en-US" sz="2400" dirty="0"/>
              <a:t> </a:t>
            </a:r>
            <a:r>
              <a:rPr lang="en-US" altLang="zh-CN" sz="2400" dirty="0"/>
              <a:t>information,</a:t>
            </a:r>
            <a:r>
              <a:rPr lang="zh-CN" altLang="en-US" sz="2400" dirty="0"/>
              <a:t> </a:t>
            </a:r>
            <a:r>
              <a:rPr lang="en-US" altLang="zh-CN" sz="2400" dirty="0"/>
              <a:t>increasing</a:t>
            </a:r>
            <a:r>
              <a:rPr lang="zh-CN" altLang="en-US" sz="2400" dirty="0"/>
              <a:t> </a:t>
            </a:r>
            <a:r>
              <a:rPr lang="en-US" altLang="zh-CN" sz="2400" dirty="0"/>
              <a:t>the</a:t>
            </a:r>
            <a:r>
              <a:rPr lang="zh-CN" altLang="en-US" sz="2400" dirty="0"/>
              <a:t> </a:t>
            </a:r>
            <a:r>
              <a:rPr lang="en-US" altLang="zh-CN" sz="2400" dirty="0">
                <a:solidFill>
                  <a:srgbClr val="C00000"/>
                </a:solidFill>
              </a:rPr>
              <a:t>credibility</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answer.</a:t>
            </a:r>
          </a:p>
        </p:txBody>
      </p:sp>
    </p:spTree>
    <p:extLst>
      <p:ext uri="{BB962C8B-B14F-4D97-AF65-F5344CB8AC3E}">
        <p14:creationId xmlns:p14="http://schemas.microsoft.com/office/powerpoint/2010/main" val="2565832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Case</a:t>
            </a:r>
            <a:r>
              <a:rPr lang="zh-CN" altLang="en-US" dirty="0"/>
              <a:t> </a:t>
            </a:r>
            <a:r>
              <a:rPr lang="en-US" altLang="zh-CN" dirty="0"/>
              <a:t>Study</a:t>
            </a:r>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7806"/>
          <a:stretch/>
        </p:blipFill>
        <p:spPr bwMode="auto">
          <a:xfrm>
            <a:off x="344488" y="1047561"/>
            <a:ext cx="5185509" cy="5837823"/>
          </a:xfrm>
          <a:prstGeom prst="rect">
            <a:avLst/>
          </a:prstGeom>
          <a:noFill/>
          <a:ln w="9525">
            <a:noFill/>
            <a:miter lim="800000"/>
            <a:headEnd/>
            <a:tailEnd/>
          </a:ln>
        </p:spPr>
      </p:pic>
      <p:sp>
        <p:nvSpPr>
          <p:cNvPr id="6" name="TextBox 5"/>
          <p:cNvSpPr txBox="1"/>
          <p:nvPr/>
        </p:nvSpPr>
        <p:spPr>
          <a:xfrm>
            <a:off x="5914313" y="1534083"/>
            <a:ext cx="3991687" cy="4524315"/>
          </a:xfrm>
          <a:prstGeom prst="rect">
            <a:avLst/>
          </a:prstGeom>
          <a:noFill/>
        </p:spPr>
        <p:txBody>
          <a:bodyPr wrap="square" rtlCol="0">
            <a:spAutoFit/>
          </a:bodyPr>
          <a:lstStyle/>
          <a:p>
            <a:pPr marL="285750" indent="-285750">
              <a:buFont typeface="Arial" charset="0"/>
              <a:buChar char="•"/>
            </a:pPr>
            <a:r>
              <a:rPr lang="en-US" altLang="zh-CN" sz="2400" dirty="0" err="1"/>
              <a:t>CogQA</a:t>
            </a:r>
            <a:r>
              <a:rPr lang="zh-CN" altLang="en-US" sz="2400" dirty="0"/>
              <a:t> </a:t>
            </a:r>
            <a:r>
              <a:rPr lang="en-US" altLang="zh-CN" sz="2400" dirty="0"/>
              <a:t>gives</a:t>
            </a:r>
            <a:r>
              <a:rPr lang="zh-CN" altLang="en-US" sz="2400" dirty="0"/>
              <a:t> </a:t>
            </a:r>
            <a:r>
              <a:rPr lang="en-US" altLang="zh-CN" sz="2400" dirty="0"/>
              <a:t>the</a:t>
            </a:r>
            <a:r>
              <a:rPr lang="zh-CN" altLang="en-US" sz="2400" dirty="0"/>
              <a:t> </a:t>
            </a:r>
            <a:r>
              <a:rPr lang="en-US" sz="2400" dirty="0"/>
              <a:t>answer</a:t>
            </a:r>
            <a:r>
              <a:rPr lang="zh-CN" altLang="en-US" sz="2400" dirty="0"/>
              <a:t> </a:t>
            </a:r>
            <a:r>
              <a:rPr lang="en-US" sz="2400" dirty="0"/>
              <a:t>“</a:t>
            </a:r>
            <a:r>
              <a:rPr lang="en-US" sz="2400" dirty="0" err="1"/>
              <a:t>Marijus</a:t>
            </a:r>
            <a:r>
              <a:rPr lang="en-US" sz="2400" dirty="0"/>
              <a:t> </a:t>
            </a:r>
            <a:r>
              <a:rPr lang="en-US" sz="2400" dirty="0" err="1"/>
              <a:t>Adomaitis</a:t>
            </a:r>
            <a:r>
              <a:rPr lang="en-US" sz="2400" dirty="0"/>
              <a:t>” while the ground truth is “Ten Walls”. </a:t>
            </a:r>
          </a:p>
          <a:p>
            <a:pPr marL="285750" indent="-285750">
              <a:buFont typeface="Arial" charset="0"/>
              <a:buChar char="•"/>
            </a:pPr>
            <a:endParaRPr lang="en-US" sz="2400" dirty="0"/>
          </a:p>
          <a:p>
            <a:pPr marL="285750" indent="-285750">
              <a:buFont typeface="Arial" charset="0"/>
              <a:buChar char="•"/>
            </a:pPr>
            <a:r>
              <a:rPr lang="en-US" altLang="zh-CN" sz="2400" dirty="0"/>
              <a:t>By</a:t>
            </a:r>
            <a:r>
              <a:rPr lang="zh-CN" altLang="en-US" sz="2400" dirty="0"/>
              <a:t> </a:t>
            </a:r>
            <a:r>
              <a:rPr lang="en-US" altLang="zh-CN" sz="2400" dirty="0"/>
              <a:t>examining, </a:t>
            </a:r>
            <a:r>
              <a:rPr lang="en-US" sz="2400" dirty="0"/>
              <a:t>Ten Walls</a:t>
            </a:r>
            <a:r>
              <a:rPr lang="zh-CN" altLang="en-US" sz="2400" dirty="0"/>
              <a:t> </a:t>
            </a:r>
            <a:r>
              <a:rPr lang="en-US" altLang="zh-CN" sz="2400" dirty="0"/>
              <a:t>is</a:t>
            </a:r>
            <a:r>
              <a:rPr lang="zh-CN" altLang="en-US" sz="2400" dirty="0"/>
              <a:t> </a:t>
            </a:r>
            <a:r>
              <a:rPr lang="en-US" altLang="zh-CN" sz="2400" dirty="0"/>
              <a:t>just</a:t>
            </a:r>
            <a:r>
              <a:rPr lang="zh-CN" altLang="en-US" sz="2400" dirty="0"/>
              <a:t> </a:t>
            </a:r>
            <a:r>
              <a:rPr lang="en-US" altLang="zh-CN" sz="2400" dirty="0"/>
              <a:t>the</a:t>
            </a:r>
            <a:r>
              <a:rPr lang="zh-CN" altLang="en-US" sz="2400" dirty="0"/>
              <a:t> </a:t>
            </a:r>
            <a:r>
              <a:rPr lang="en-US" altLang="zh-CN" sz="2400" dirty="0">
                <a:solidFill>
                  <a:srgbClr val="C00000"/>
                </a:solidFill>
              </a:rPr>
              <a:t>stage</a:t>
            </a:r>
            <a:r>
              <a:rPr lang="zh-CN" altLang="en-US" sz="2400" dirty="0">
                <a:solidFill>
                  <a:srgbClr val="C00000"/>
                </a:solidFill>
              </a:rPr>
              <a:t> </a:t>
            </a:r>
            <a:r>
              <a:rPr lang="en-US" altLang="zh-CN" sz="2400" dirty="0">
                <a:solidFill>
                  <a:srgbClr val="C00000"/>
                </a:solidFill>
              </a:rPr>
              <a:t>name</a:t>
            </a:r>
            <a:r>
              <a:rPr lang="zh-CN" altLang="en-US" sz="2400" dirty="0"/>
              <a:t> </a:t>
            </a:r>
            <a:r>
              <a:rPr lang="en-US" altLang="zh-CN" sz="2400" dirty="0"/>
              <a:t>of</a:t>
            </a:r>
            <a:r>
              <a:rPr lang="zh-CN" altLang="en-US" sz="2400" dirty="0"/>
              <a:t> </a:t>
            </a:r>
            <a:r>
              <a:rPr lang="en-US" sz="2400" dirty="0" err="1"/>
              <a:t>Marijus</a:t>
            </a:r>
            <a:r>
              <a:rPr lang="en-US" sz="2400" dirty="0"/>
              <a:t> </a:t>
            </a:r>
            <a:r>
              <a:rPr lang="en-US" sz="2400" dirty="0" err="1"/>
              <a:t>Adomaitis</a:t>
            </a:r>
            <a:r>
              <a:rPr lang="en-US" altLang="zh-CN" sz="2400" dirty="0"/>
              <a:t>!</a:t>
            </a:r>
            <a:endParaRPr lang="en-US" sz="2400" dirty="0"/>
          </a:p>
          <a:p>
            <a:pPr marL="285750" indent="-285750">
              <a:buFont typeface="Arial" charset="0"/>
              <a:buChar char="•"/>
            </a:pPr>
            <a:endParaRPr lang="en-US" sz="2400" dirty="0"/>
          </a:p>
          <a:p>
            <a:pPr marL="285750" indent="-285750">
              <a:buFont typeface="Arial" charset="0"/>
              <a:buChar char="•"/>
            </a:pPr>
            <a:r>
              <a:rPr lang="en-US" altLang="zh-CN" sz="2400" dirty="0"/>
              <a:t>Without</a:t>
            </a:r>
            <a:r>
              <a:rPr lang="zh-CN" altLang="en-US" sz="2400" dirty="0"/>
              <a:t> </a:t>
            </a:r>
            <a:r>
              <a:rPr lang="en-US" altLang="zh-CN" sz="2400" dirty="0"/>
              <a:t>cognitive</a:t>
            </a:r>
            <a:r>
              <a:rPr lang="zh-CN" altLang="en-US" sz="2400" dirty="0"/>
              <a:t> </a:t>
            </a:r>
            <a:r>
              <a:rPr lang="en-US" altLang="zh-CN" sz="2400" dirty="0"/>
              <a:t>graphs,</a:t>
            </a:r>
            <a:r>
              <a:rPr lang="zh-CN" altLang="en-US" sz="2400" dirty="0"/>
              <a:t> </a:t>
            </a:r>
            <a:r>
              <a:rPr lang="en-US" altLang="zh-CN" sz="2400" dirty="0"/>
              <a:t>black-box</a:t>
            </a:r>
            <a:r>
              <a:rPr lang="zh-CN" altLang="en-US" sz="2400" dirty="0"/>
              <a:t> </a:t>
            </a:r>
            <a:r>
              <a:rPr lang="en-US" altLang="zh-CN" sz="2400" dirty="0"/>
              <a:t>models</a:t>
            </a:r>
            <a:r>
              <a:rPr lang="zh-CN" altLang="en-US" sz="2400" dirty="0"/>
              <a:t> </a:t>
            </a:r>
            <a:r>
              <a:rPr lang="en-US" altLang="zh-CN" sz="2400" dirty="0"/>
              <a:t>cannot</a:t>
            </a:r>
            <a:r>
              <a:rPr lang="zh-CN" altLang="en-US" sz="2400" dirty="0"/>
              <a:t> </a:t>
            </a:r>
            <a:r>
              <a:rPr lang="en-US" altLang="zh-CN" sz="2400" dirty="0"/>
              <a:t>achieve</a:t>
            </a:r>
            <a:r>
              <a:rPr lang="zh-CN" altLang="en-US" sz="2400" dirty="0"/>
              <a:t> </a:t>
            </a:r>
            <a:r>
              <a:rPr lang="en-US" altLang="zh-CN" sz="2400" dirty="0"/>
              <a:t>it.</a:t>
            </a:r>
            <a:r>
              <a:rPr lang="zh-CN" altLang="en-US" sz="2400" dirty="0"/>
              <a:t>  </a:t>
            </a:r>
            <a:endParaRPr lang="en-US" sz="2400" dirty="0"/>
          </a:p>
        </p:txBody>
      </p:sp>
    </p:spTree>
    <p:extLst>
      <p:ext uri="{BB962C8B-B14F-4D97-AF65-F5344CB8AC3E}">
        <p14:creationId xmlns:p14="http://schemas.microsoft.com/office/powerpoint/2010/main" val="3966542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en-US" dirty="0"/>
          </a:p>
        </p:txBody>
      </p:sp>
      <p:pic>
        <p:nvPicPr>
          <p:cNvPr id="4" name="Content Placeholder 3">
            <a:extLst>
              <a:ext uri="{FF2B5EF4-FFF2-40B4-BE49-F238E27FC236}">
                <a16:creationId xmlns:a16="http://schemas.microsoft.com/office/drawing/2014/main" id="{E0635F06-EF8B-3642-B81D-F67D8EE6F7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863" y="3127914"/>
            <a:ext cx="4003677" cy="2776108"/>
          </a:xfrm>
          <a:prstGeom prst="rect">
            <a:avLst/>
          </a:prstGeom>
        </p:spPr>
      </p:pic>
      <p:pic>
        <p:nvPicPr>
          <p:cNvPr id="5" name="Content Placeholder 3">
            <a:extLst>
              <a:ext uri="{FF2B5EF4-FFF2-40B4-BE49-F238E27FC236}">
                <a16:creationId xmlns:a16="http://schemas.microsoft.com/office/drawing/2014/main" id="{6D47F167-87A6-3740-910C-AA6276A1D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777" y="3061240"/>
            <a:ext cx="4803150" cy="3147519"/>
          </a:xfrm>
          <a:prstGeom prst="rect">
            <a:avLst/>
          </a:prstGeom>
        </p:spPr>
      </p:pic>
      <p:sp>
        <p:nvSpPr>
          <p:cNvPr id="6" name="TextBox 5"/>
          <p:cNvSpPr txBox="1"/>
          <p:nvPr/>
        </p:nvSpPr>
        <p:spPr>
          <a:xfrm>
            <a:off x="1733179" y="2591926"/>
            <a:ext cx="1800493" cy="369332"/>
          </a:xfrm>
          <a:prstGeom prst="rect">
            <a:avLst/>
          </a:prstGeom>
          <a:noFill/>
        </p:spPr>
        <p:txBody>
          <a:bodyPr wrap="none" rtlCol="0">
            <a:spAutoFit/>
          </a:bodyPr>
          <a:lstStyle/>
          <a:p>
            <a:r>
              <a:rPr lang="en-US" altLang="zh-CN" dirty="0"/>
              <a:t>Cognitive</a:t>
            </a:r>
            <a:r>
              <a:rPr lang="zh-CN" altLang="en-US" dirty="0"/>
              <a:t> </a:t>
            </a:r>
            <a:r>
              <a:rPr lang="en-US" altLang="zh-CN" dirty="0"/>
              <a:t>graph</a:t>
            </a:r>
            <a:endParaRPr lang="en-US" dirty="0"/>
          </a:p>
        </p:txBody>
      </p:sp>
      <p:sp>
        <p:nvSpPr>
          <p:cNvPr id="7" name="TextBox 6"/>
          <p:cNvSpPr txBox="1"/>
          <p:nvPr/>
        </p:nvSpPr>
        <p:spPr>
          <a:xfrm>
            <a:off x="6001875" y="2559151"/>
            <a:ext cx="2069926" cy="369332"/>
          </a:xfrm>
          <a:prstGeom prst="rect">
            <a:avLst/>
          </a:prstGeom>
          <a:noFill/>
        </p:spPr>
        <p:txBody>
          <a:bodyPr wrap="none" rtlCol="0">
            <a:spAutoFit/>
          </a:bodyPr>
          <a:lstStyle/>
          <a:p>
            <a:r>
              <a:rPr lang="en-US" altLang="zh-CN" err="1"/>
              <a:t>CogQA</a:t>
            </a:r>
            <a:r>
              <a:rPr lang="zh-CN" altLang="en-US" dirty="0"/>
              <a:t> </a:t>
            </a:r>
            <a:r>
              <a:rPr lang="en-US" altLang="zh-CN" dirty="0"/>
              <a:t>framework</a:t>
            </a:r>
            <a:endParaRPr lang="en-US" dirty="0"/>
          </a:p>
        </p:txBody>
      </p:sp>
      <p:sp>
        <p:nvSpPr>
          <p:cNvPr id="8" name="TextBox 7"/>
          <p:cNvSpPr txBox="1"/>
          <p:nvPr/>
        </p:nvSpPr>
        <p:spPr>
          <a:xfrm>
            <a:off x="1195026" y="1043462"/>
            <a:ext cx="6609502" cy="1200329"/>
          </a:xfrm>
          <a:prstGeom prst="rect">
            <a:avLst/>
          </a:prstGeom>
          <a:noFill/>
        </p:spPr>
        <p:txBody>
          <a:bodyPr wrap="none" rtlCol="0">
            <a:spAutoFit/>
          </a:bodyPr>
          <a:lstStyle/>
          <a:p>
            <a:pPr marL="285750" indent="-285750">
              <a:buFont typeface="Arial" charset="0"/>
              <a:buChar char="•"/>
            </a:pPr>
            <a:r>
              <a:rPr lang="en-US" altLang="zh-CN" sz="2400" dirty="0"/>
              <a:t>Iterative</a:t>
            </a:r>
            <a:r>
              <a:rPr lang="zh-CN" altLang="en-US" sz="2400" dirty="0"/>
              <a:t> </a:t>
            </a:r>
            <a:r>
              <a:rPr lang="en-US" altLang="zh-CN" sz="2400" dirty="0"/>
              <a:t>Framework</a:t>
            </a:r>
            <a:r>
              <a:rPr lang="zh-CN" altLang="en-US" sz="2400" dirty="0"/>
              <a:t> </a:t>
            </a:r>
            <a:r>
              <a:rPr lang="en-US" altLang="zh-CN" sz="2400" dirty="0"/>
              <a:t>--&gt;</a:t>
            </a:r>
            <a:r>
              <a:rPr lang="zh-CN" altLang="en-US" sz="2400" dirty="0"/>
              <a:t> </a:t>
            </a:r>
            <a:r>
              <a:rPr lang="en-US" altLang="zh-CN" sz="2400" dirty="0"/>
              <a:t>Myopic</a:t>
            </a:r>
            <a:r>
              <a:rPr lang="zh-CN" altLang="en-US" sz="2400" dirty="0"/>
              <a:t> </a:t>
            </a:r>
            <a:r>
              <a:rPr lang="en-US" altLang="zh-CN" sz="2400" dirty="0"/>
              <a:t>Retrieval</a:t>
            </a:r>
          </a:p>
          <a:p>
            <a:pPr marL="285750" indent="-285750">
              <a:buFont typeface="Arial" charset="0"/>
              <a:buChar char="•"/>
            </a:pPr>
            <a:r>
              <a:rPr lang="en-US" altLang="zh-CN" sz="2400" dirty="0"/>
              <a:t>Cognitive</a:t>
            </a:r>
            <a:r>
              <a:rPr lang="zh-CN" altLang="en-US" sz="2400" dirty="0"/>
              <a:t> </a:t>
            </a:r>
            <a:r>
              <a:rPr lang="en-US" altLang="zh-CN" sz="2400" dirty="0"/>
              <a:t>Graph</a:t>
            </a:r>
            <a:r>
              <a:rPr lang="zh-CN" altLang="en-US" sz="2400" dirty="0"/>
              <a:t>       </a:t>
            </a:r>
            <a:r>
              <a:rPr lang="en-US" altLang="zh-CN" sz="2400" dirty="0"/>
              <a:t>--&gt;</a:t>
            </a:r>
            <a:r>
              <a:rPr lang="zh-CN" altLang="en-US" sz="2400" dirty="0"/>
              <a:t> </a:t>
            </a:r>
            <a:r>
              <a:rPr lang="en-US" altLang="zh-CN" sz="2400" dirty="0" err="1"/>
              <a:t>Explainability</a:t>
            </a:r>
            <a:endParaRPr lang="en-US" altLang="zh-CN" sz="2400" dirty="0"/>
          </a:p>
          <a:p>
            <a:pPr marL="285750" indent="-285750">
              <a:buFont typeface="Arial" charset="0"/>
              <a:buChar char="•"/>
            </a:pPr>
            <a:r>
              <a:rPr lang="en-US" altLang="zh-CN" sz="2400" dirty="0"/>
              <a:t>Dual</a:t>
            </a:r>
            <a:r>
              <a:rPr lang="zh-CN" altLang="en-US" sz="2400" dirty="0"/>
              <a:t> </a:t>
            </a:r>
            <a:r>
              <a:rPr lang="en-US" altLang="zh-CN" sz="2400" dirty="0"/>
              <a:t>process</a:t>
            </a:r>
            <a:r>
              <a:rPr lang="zh-CN" altLang="en-US" sz="2400" dirty="0"/>
              <a:t> </a:t>
            </a:r>
            <a:r>
              <a:rPr lang="en-US" altLang="zh-CN" sz="2400" dirty="0"/>
              <a:t>theory</a:t>
            </a:r>
            <a:r>
              <a:rPr lang="zh-CN" altLang="en-US" sz="2400" dirty="0"/>
              <a:t> </a:t>
            </a:r>
            <a:r>
              <a:rPr lang="en-US" altLang="zh-CN" sz="2400" dirty="0"/>
              <a:t>--&gt;</a:t>
            </a:r>
            <a:r>
              <a:rPr lang="zh-CN" altLang="en-US" sz="2400" dirty="0"/>
              <a:t> </a:t>
            </a:r>
            <a:r>
              <a:rPr lang="en-US" altLang="zh-CN" sz="2400" dirty="0"/>
              <a:t>System</a:t>
            </a:r>
            <a:r>
              <a:rPr lang="zh-CN" altLang="en-US" sz="2400" dirty="0"/>
              <a:t> </a:t>
            </a:r>
            <a:r>
              <a:rPr lang="en-US" altLang="zh-CN" sz="2400" dirty="0"/>
              <a:t>2</a:t>
            </a:r>
            <a:r>
              <a:rPr lang="zh-CN" altLang="en-US" sz="2400" dirty="0"/>
              <a:t> </a:t>
            </a:r>
            <a:r>
              <a:rPr lang="en-US" altLang="zh-CN" sz="2400" dirty="0"/>
              <a:t>Reasoning</a:t>
            </a:r>
          </a:p>
        </p:txBody>
      </p:sp>
    </p:spTree>
    <p:extLst>
      <p:ext uri="{BB962C8B-B14F-4D97-AF65-F5344CB8AC3E}">
        <p14:creationId xmlns:p14="http://schemas.microsoft.com/office/powerpoint/2010/main" val="117762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7EC5-F0A6-D447-9D00-400CA95352B7}"/>
              </a:ext>
            </a:extLst>
          </p:cNvPr>
          <p:cNvSpPr>
            <a:spLocks noGrp="1"/>
          </p:cNvSpPr>
          <p:nvPr>
            <p:ph type="title"/>
          </p:nvPr>
        </p:nvSpPr>
        <p:spPr/>
        <p:txBody>
          <a:bodyPr/>
          <a:lstStyle/>
          <a:p>
            <a:r>
              <a:rPr lang="en-US" dirty="0"/>
              <a:t>More Applications: KG completion</a:t>
            </a:r>
          </a:p>
        </p:txBody>
      </p:sp>
      <p:sp>
        <p:nvSpPr>
          <p:cNvPr id="3" name="Content Placeholder 2">
            <a:extLst>
              <a:ext uri="{FF2B5EF4-FFF2-40B4-BE49-F238E27FC236}">
                <a16:creationId xmlns:a16="http://schemas.microsoft.com/office/drawing/2014/main" id="{D3699DD2-5BFF-C847-AD15-3B3F4AF9ABE2}"/>
              </a:ext>
            </a:extLst>
          </p:cNvPr>
          <p:cNvSpPr>
            <a:spLocks noGrp="1"/>
          </p:cNvSpPr>
          <p:nvPr>
            <p:ph idx="1"/>
          </p:nvPr>
        </p:nvSpPr>
        <p:spPr>
          <a:xfrm>
            <a:off x="350838" y="1196975"/>
            <a:ext cx="9555162" cy="4929188"/>
          </a:xfrm>
        </p:spPr>
        <p:txBody>
          <a:bodyPr/>
          <a:lstStyle/>
          <a:p>
            <a:r>
              <a:rPr lang="en-US" dirty="0"/>
              <a:t>Completing knowledge graph with cognitive graph</a:t>
            </a:r>
          </a:p>
        </p:txBody>
      </p:sp>
      <p:pic>
        <p:nvPicPr>
          <p:cNvPr id="4" name="Picture 3">
            <a:extLst>
              <a:ext uri="{FF2B5EF4-FFF2-40B4-BE49-F238E27FC236}">
                <a16:creationId xmlns:a16="http://schemas.microsoft.com/office/drawing/2014/main" id="{0A478B87-7E7A-794B-BCC0-9D171A3403CE}"/>
              </a:ext>
            </a:extLst>
          </p:cNvPr>
          <p:cNvPicPr>
            <a:picLocks noChangeAspect="1"/>
          </p:cNvPicPr>
          <p:nvPr/>
        </p:nvPicPr>
        <p:blipFill>
          <a:blip r:embed="rId2"/>
          <a:stretch>
            <a:fillRect/>
          </a:stretch>
        </p:blipFill>
        <p:spPr>
          <a:xfrm>
            <a:off x="280226" y="2204864"/>
            <a:ext cx="3535738" cy="3744633"/>
          </a:xfrm>
          <a:prstGeom prst="rect">
            <a:avLst/>
          </a:prstGeom>
        </p:spPr>
      </p:pic>
      <p:pic>
        <p:nvPicPr>
          <p:cNvPr id="5" name="Picture 4">
            <a:extLst>
              <a:ext uri="{FF2B5EF4-FFF2-40B4-BE49-F238E27FC236}">
                <a16:creationId xmlns:a16="http://schemas.microsoft.com/office/drawing/2014/main" id="{9CB898E1-8039-9C44-8FEC-A995184BAC0A}"/>
              </a:ext>
            </a:extLst>
          </p:cNvPr>
          <p:cNvPicPr>
            <a:picLocks noChangeAspect="1"/>
          </p:cNvPicPr>
          <p:nvPr/>
        </p:nvPicPr>
        <p:blipFill>
          <a:blip r:embed="rId3"/>
          <a:stretch>
            <a:fillRect/>
          </a:stretch>
        </p:blipFill>
        <p:spPr>
          <a:xfrm>
            <a:off x="1929354" y="3140968"/>
            <a:ext cx="7848182" cy="3384376"/>
          </a:xfrm>
          <a:prstGeom prst="rect">
            <a:avLst/>
          </a:prstGeom>
        </p:spPr>
      </p:pic>
    </p:spTree>
    <p:extLst>
      <p:ext uri="{BB962C8B-B14F-4D97-AF65-F5344CB8AC3E}">
        <p14:creationId xmlns:p14="http://schemas.microsoft.com/office/powerpoint/2010/main" val="268078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副标题 4"/>
          <p:cNvSpPr txBox="1">
            <a:spLocks/>
          </p:cNvSpPr>
          <p:nvPr/>
        </p:nvSpPr>
        <p:spPr bwMode="auto">
          <a:xfrm>
            <a:off x="381000" y="6451600"/>
            <a:ext cx="9144000" cy="406400"/>
          </a:xfrm>
          <a:prstGeom prst="rect">
            <a:avLst/>
          </a:prstGeom>
          <a:solidFill>
            <a:schemeClr val="bg1"/>
          </a:solidFill>
          <a:ln w="9525">
            <a:solidFill>
              <a:schemeClr val="bg1"/>
            </a:solidFill>
            <a:miter lim="800000"/>
            <a:headEnd/>
            <a:tailEnd/>
          </a:ln>
        </p:spPr>
        <p:txBody>
          <a:bodyPr lIns="166154" tIns="42203" rIns="66462" bIns="42203"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endParaRPr kumimoji="0" lang="en-US" altLang="zh-CN" sz="1200" b="1"/>
          </a:p>
        </p:txBody>
      </p:sp>
      <p:sp>
        <p:nvSpPr>
          <p:cNvPr id="2" name="Title 1"/>
          <p:cNvSpPr>
            <a:spLocks noGrp="1"/>
          </p:cNvSpPr>
          <p:nvPr>
            <p:ph type="title"/>
          </p:nvPr>
        </p:nvSpPr>
        <p:spPr/>
        <p:txBody>
          <a:bodyPr/>
          <a:lstStyle/>
          <a:p>
            <a:pPr>
              <a:defRPr/>
            </a:pPr>
            <a:r>
              <a:rPr lang="en-US" altLang="zh-CN" dirty="0">
                <a:latin typeface="+mn-lt"/>
                <a:ea typeface="SimHei" charset="0"/>
                <a:cs typeface="SimHei" charset="0"/>
              </a:rPr>
              <a:t>Related Publications</a:t>
            </a:r>
            <a:endParaRPr lang="en-US" dirty="0">
              <a:latin typeface="+mn-lt"/>
              <a:ea typeface="SimHei" charset="0"/>
              <a:cs typeface="SimHei" charset="0"/>
            </a:endParaRPr>
          </a:p>
        </p:txBody>
      </p:sp>
      <p:sp>
        <p:nvSpPr>
          <p:cNvPr id="93187" name="Content Placeholder 2"/>
          <p:cNvSpPr>
            <a:spLocks noGrp="1"/>
          </p:cNvSpPr>
          <p:nvPr>
            <p:ph idx="1"/>
          </p:nvPr>
        </p:nvSpPr>
        <p:spPr>
          <a:xfrm>
            <a:off x="272480" y="1124744"/>
            <a:ext cx="9433048" cy="5112568"/>
          </a:xfrm>
        </p:spPr>
        <p:txBody>
          <a:bodyPr/>
          <a:lstStyle/>
          <a:p>
            <a:pPr marL="234000" indent="-234000">
              <a:spcBef>
                <a:spcPts val="600"/>
              </a:spcBef>
            </a:pPr>
            <a:r>
              <a:rPr lang="en-US" altLang="zh-CN" sz="1400" dirty="0"/>
              <a:t>Ming Ding, Chang Zhou, </a:t>
            </a:r>
            <a:r>
              <a:rPr lang="en-US" altLang="zh-CN" sz="1400" dirty="0" err="1"/>
              <a:t>Qibin</a:t>
            </a:r>
            <a:r>
              <a:rPr lang="en-US" altLang="zh-CN" sz="1400" dirty="0"/>
              <a:t> Chen, </a:t>
            </a:r>
            <a:r>
              <a:rPr lang="en-US" altLang="zh-CN" sz="1400" dirty="0" err="1"/>
              <a:t>Hongxia</a:t>
            </a:r>
            <a:r>
              <a:rPr lang="en-US" altLang="zh-CN" sz="1400" dirty="0"/>
              <a:t> Yang, and </a:t>
            </a:r>
            <a:r>
              <a:rPr lang="en-US" altLang="zh-CN" sz="1400" dirty="0" err="1"/>
              <a:t>Jie</a:t>
            </a:r>
            <a:r>
              <a:rPr lang="en-US" altLang="zh-CN" sz="1400" dirty="0"/>
              <a:t> Tang. Cognitive Graph for Multi-Hop Reading Comprehension at Scale. ACL’19.</a:t>
            </a:r>
          </a:p>
          <a:p>
            <a:pPr marL="234000" indent="-234000">
              <a:spcBef>
                <a:spcPts val="600"/>
              </a:spcBef>
            </a:pPr>
            <a:r>
              <a:rPr lang="en-US" altLang="zh-CN" sz="1400" dirty="0" err="1"/>
              <a:t>Jie</a:t>
            </a:r>
            <a:r>
              <a:rPr lang="en-US" altLang="zh-CN" sz="1400" dirty="0"/>
              <a:t> Zhang, </a:t>
            </a:r>
            <a:r>
              <a:rPr lang="en-US" altLang="zh-CN" sz="1400" dirty="0" err="1"/>
              <a:t>Yuxiao</a:t>
            </a:r>
            <a:r>
              <a:rPr lang="en-US" altLang="zh-CN" sz="1400" dirty="0"/>
              <a:t> Dong, Yan Wang, </a:t>
            </a:r>
            <a:r>
              <a:rPr lang="en-US" altLang="zh-CN" sz="1400" dirty="0" err="1"/>
              <a:t>Jie</a:t>
            </a:r>
            <a:r>
              <a:rPr lang="en-US" altLang="zh-CN" sz="1400" dirty="0"/>
              <a:t> Tang, and Ming Ding. </a:t>
            </a:r>
            <a:r>
              <a:rPr lang="en-US" altLang="zh-CN" sz="1400" dirty="0" err="1"/>
              <a:t>ProNE</a:t>
            </a:r>
            <a:r>
              <a:rPr lang="en-US" altLang="zh-CN" sz="1400" dirty="0"/>
              <a:t>: Fast and Scalable Network Representation Learning. IJCAI’19.</a:t>
            </a:r>
          </a:p>
          <a:p>
            <a:pPr marL="234000" indent="-234000">
              <a:spcBef>
                <a:spcPts val="600"/>
              </a:spcBef>
            </a:pPr>
            <a:r>
              <a:rPr lang="en-US" altLang="zh-CN" sz="1400" dirty="0" err="1"/>
              <a:t>Yukuo</a:t>
            </a:r>
            <a:r>
              <a:rPr lang="en-US" altLang="zh-CN" sz="1400" dirty="0"/>
              <a:t> Cen, Xu Zou, </a:t>
            </a:r>
            <a:r>
              <a:rPr lang="en-US" altLang="zh-CN" sz="1400" dirty="0" err="1"/>
              <a:t>Jianwei</a:t>
            </a:r>
            <a:r>
              <a:rPr lang="en-US" altLang="zh-CN" sz="1400" dirty="0"/>
              <a:t> Zhang, </a:t>
            </a:r>
            <a:r>
              <a:rPr lang="en-US" altLang="zh-CN" sz="1400" dirty="0" err="1"/>
              <a:t>Hongxia</a:t>
            </a:r>
            <a:r>
              <a:rPr lang="en-US" altLang="zh-CN" sz="1400" dirty="0"/>
              <a:t> Yang, </a:t>
            </a:r>
            <a:r>
              <a:rPr lang="en-US" altLang="zh-CN" sz="1400" dirty="0" err="1"/>
              <a:t>Jingren</a:t>
            </a:r>
            <a:r>
              <a:rPr lang="en-US" altLang="zh-CN" sz="1400" dirty="0"/>
              <a:t> Zhou and </a:t>
            </a:r>
            <a:r>
              <a:rPr lang="en-US" altLang="zh-CN" sz="1400" dirty="0" err="1"/>
              <a:t>Jie</a:t>
            </a:r>
            <a:r>
              <a:rPr lang="en-US" altLang="zh-CN" sz="1400" dirty="0"/>
              <a:t> Tang. Representation Learning for Attributed Multiplex Heterogeneous Network. KDD’19.</a:t>
            </a:r>
          </a:p>
          <a:p>
            <a:pPr marL="234000" indent="-234000">
              <a:spcBef>
                <a:spcPts val="600"/>
              </a:spcBef>
            </a:pPr>
            <a:r>
              <a:rPr lang="en-US" altLang="zh-CN" sz="1400" dirty="0" err="1"/>
              <a:t>Fanjin</a:t>
            </a:r>
            <a:r>
              <a:rPr lang="en-US" altLang="zh-CN" sz="1400" dirty="0"/>
              <a:t> Zhang, Xiao Liu, </a:t>
            </a:r>
            <a:r>
              <a:rPr lang="en-US" altLang="zh-CN" sz="1400" dirty="0" err="1"/>
              <a:t>Jie</a:t>
            </a:r>
            <a:r>
              <a:rPr lang="en-US" altLang="zh-CN" sz="1400" dirty="0"/>
              <a:t> Tang, </a:t>
            </a:r>
            <a:r>
              <a:rPr lang="en-US" altLang="zh-CN" sz="1400" dirty="0" err="1"/>
              <a:t>Yuxiao</a:t>
            </a:r>
            <a:r>
              <a:rPr lang="en-US" altLang="zh-CN" sz="1400" dirty="0"/>
              <a:t> Dong, </a:t>
            </a:r>
            <a:r>
              <a:rPr lang="en-US" altLang="zh-CN" sz="1400" dirty="0" err="1"/>
              <a:t>Peiran</a:t>
            </a:r>
            <a:r>
              <a:rPr lang="en-US" altLang="zh-CN" sz="1400" dirty="0"/>
              <a:t> Yao, </a:t>
            </a:r>
            <a:r>
              <a:rPr lang="en-US" altLang="zh-CN" sz="1400" dirty="0" err="1"/>
              <a:t>Jie</a:t>
            </a:r>
            <a:r>
              <a:rPr lang="en-US" altLang="zh-CN" sz="1400" dirty="0"/>
              <a:t> Zhang, </a:t>
            </a:r>
            <a:r>
              <a:rPr lang="en-US" altLang="zh-CN" sz="1400" dirty="0" err="1"/>
              <a:t>Xiaotao</a:t>
            </a:r>
            <a:r>
              <a:rPr lang="en-US" altLang="zh-CN" sz="1400" dirty="0"/>
              <a:t> Gu, Yan Wang, Bin Shao, Rui Li, and </a:t>
            </a:r>
            <a:r>
              <a:rPr lang="en-US" altLang="zh-CN" sz="1400" dirty="0" err="1"/>
              <a:t>Kuansan</a:t>
            </a:r>
            <a:r>
              <a:rPr lang="en-US" altLang="zh-CN" sz="1400" dirty="0"/>
              <a:t> Wang. OAG: Toward Linking Large-scale Heterogeneous Entity Graphs. KDD’19.</a:t>
            </a:r>
          </a:p>
          <a:p>
            <a:pPr marL="234000" indent="-234000">
              <a:spcBef>
                <a:spcPts val="600"/>
              </a:spcBef>
            </a:pPr>
            <a:r>
              <a:rPr lang="en-US" altLang="zh-CN" sz="1400" dirty="0" err="1"/>
              <a:t>Yifeng</a:t>
            </a:r>
            <a:r>
              <a:rPr lang="en-US" altLang="zh-CN" sz="1400" dirty="0"/>
              <a:t> Zhao, </a:t>
            </a:r>
            <a:r>
              <a:rPr lang="en-US" altLang="zh-CN" sz="1400" dirty="0" err="1"/>
              <a:t>Xiangwei</a:t>
            </a:r>
            <a:r>
              <a:rPr lang="en-US" altLang="zh-CN" sz="1400" dirty="0"/>
              <a:t> Wang, </a:t>
            </a:r>
            <a:r>
              <a:rPr lang="en-US" altLang="zh-CN" sz="1400" dirty="0" err="1"/>
              <a:t>Hongxia</a:t>
            </a:r>
            <a:r>
              <a:rPr lang="en-US" altLang="zh-CN" sz="1400" dirty="0"/>
              <a:t> Yang, Le Song, and </a:t>
            </a:r>
            <a:r>
              <a:rPr lang="en-US" altLang="zh-CN" sz="1400" dirty="0" err="1"/>
              <a:t>Jie</a:t>
            </a:r>
            <a:r>
              <a:rPr lang="en-US" altLang="zh-CN" sz="1400" dirty="0"/>
              <a:t> Tang. Large Scale Evolving Graphs with Burst Detection. IJCAI’19.</a:t>
            </a:r>
          </a:p>
          <a:p>
            <a:pPr marL="234000" indent="-234000">
              <a:spcBef>
                <a:spcPts val="600"/>
              </a:spcBef>
            </a:pPr>
            <a:r>
              <a:rPr lang="en-US" altLang="zh-CN" sz="1400" dirty="0"/>
              <a:t>Yu Han, </a:t>
            </a:r>
            <a:r>
              <a:rPr lang="en-US" altLang="zh-CN" sz="1400" dirty="0" err="1"/>
              <a:t>Jie</a:t>
            </a:r>
            <a:r>
              <a:rPr lang="en-US" altLang="zh-CN" sz="1400" dirty="0"/>
              <a:t> Tang, and Qian Chen. Network Embedding under Partial Monitoring for Evolving Networks. IJCAI’19.</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a:t>
            </a:r>
            <a:r>
              <a:rPr lang="en-US" altLang="zh-CN" sz="1400" dirty="0" err="1"/>
              <a:t>Yuxiao</a:t>
            </a:r>
            <a:r>
              <a:rPr lang="en-US" altLang="zh-CN" sz="1400" dirty="0"/>
              <a:t> Dong, Hao Ma, Jian Li, Chi Wang, </a:t>
            </a:r>
            <a:r>
              <a:rPr lang="en-US" altLang="zh-CN" sz="1400" dirty="0" err="1"/>
              <a:t>Kuansan</a:t>
            </a:r>
            <a:r>
              <a:rPr lang="en-US" altLang="zh-CN" sz="1400" dirty="0"/>
              <a:t> Wang, and </a:t>
            </a:r>
            <a:r>
              <a:rPr lang="en-US" altLang="zh-CN" sz="1400" dirty="0" err="1"/>
              <a:t>Jie</a:t>
            </a:r>
            <a:r>
              <a:rPr lang="en-US" altLang="zh-CN" sz="1400" dirty="0"/>
              <a:t> Tang. </a:t>
            </a:r>
            <a:r>
              <a:rPr lang="en-US" altLang="zh-CN" sz="1400" dirty="0" err="1"/>
              <a:t>NetSMF</a:t>
            </a:r>
            <a:r>
              <a:rPr lang="en-US" altLang="zh-CN" sz="1400" dirty="0"/>
              <a:t>: Large-Scale Network Embedding as Sparse Matrix Factorization. WWW'19.</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Jian Tang, Hao Ma, </a:t>
            </a:r>
            <a:r>
              <a:rPr lang="en-US" altLang="zh-CN" sz="1400" dirty="0" err="1"/>
              <a:t>Yuxiao</a:t>
            </a:r>
            <a:r>
              <a:rPr lang="en-US" altLang="zh-CN" sz="1400" dirty="0"/>
              <a:t> Dong, </a:t>
            </a:r>
            <a:r>
              <a:rPr lang="en-US" altLang="zh-CN" sz="1400" dirty="0" err="1"/>
              <a:t>Kuansan</a:t>
            </a:r>
            <a:r>
              <a:rPr lang="en-US" altLang="zh-CN" sz="1400" dirty="0"/>
              <a:t> Wang, and </a:t>
            </a:r>
            <a:r>
              <a:rPr lang="en-US" altLang="zh-CN" sz="1400" dirty="0" err="1"/>
              <a:t>Jie</a:t>
            </a:r>
            <a:r>
              <a:rPr lang="en-US" altLang="zh-CN" sz="1400" dirty="0"/>
              <a:t> Tang. </a:t>
            </a:r>
            <a:r>
              <a:rPr lang="en-US" altLang="zh-CN" sz="1400" dirty="0" err="1"/>
              <a:t>DeepInf</a:t>
            </a:r>
            <a:r>
              <a:rPr lang="en-US" altLang="zh-CN" sz="1400" dirty="0"/>
              <a:t>: Modeling Influence Locality in Large Social Networks. KDD’18.</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a:t>
            </a:r>
            <a:r>
              <a:rPr lang="en-US" altLang="zh-CN" sz="1400" dirty="0" err="1"/>
              <a:t>Yuxiao</a:t>
            </a:r>
            <a:r>
              <a:rPr lang="en-US" altLang="zh-CN" sz="1400" dirty="0"/>
              <a:t> Dong, Hao Ma, Jian Li, </a:t>
            </a:r>
            <a:r>
              <a:rPr lang="en-US" altLang="zh-CN" sz="1400" dirty="0" err="1"/>
              <a:t>Kuansan</a:t>
            </a:r>
            <a:r>
              <a:rPr lang="en-US" altLang="zh-CN" sz="1400" dirty="0"/>
              <a:t> Wang, and </a:t>
            </a:r>
            <a:r>
              <a:rPr lang="en-US" altLang="zh-CN" sz="1400" dirty="0" err="1"/>
              <a:t>Jie</a:t>
            </a:r>
            <a:r>
              <a:rPr lang="en-US" altLang="zh-CN" sz="1400" dirty="0"/>
              <a:t> Tang. Network Embedding as Matrix Factorization: Unifying </a:t>
            </a:r>
            <a:r>
              <a:rPr lang="en-US" altLang="zh-CN" sz="1400" dirty="0" err="1"/>
              <a:t>DeepWalk</a:t>
            </a:r>
            <a:r>
              <a:rPr lang="en-US" altLang="zh-CN" sz="1400" dirty="0"/>
              <a:t>, LINE, PTE, and node2vec. WSDM’18. </a:t>
            </a:r>
          </a:p>
          <a:p>
            <a:pPr marL="234000" indent="-234000">
              <a:spcBef>
                <a:spcPts val="600"/>
              </a:spcBef>
            </a:pPr>
            <a:r>
              <a:rPr lang="en-US" altLang="zh-CN" sz="1400" dirty="0" err="1"/>
              <a:t>Jie</a:t>
            </a:r>
            <a:r>
              <a:rPr lang="en-US" altLang="zh-CN" sz="1400" dirty="0"/>
              <a:t> Tang, Jing Zhang, </a:t>
            </a:r>
            <a:r>
              <a:rPr lang="en-US" altLang="zh-CN" sz="1400" dirty="0" err="1"/>
              <a:t>Limin</a:t>
            </a:r>
            <a:r>
              <a:rPr lang="en-US" altLang="zh-CN" sz="1400" dirty="0"/>
              <a:t> Yao, </a:t>
            </a:r>
            <a:r>
              <a:rPr lang="en-US" altLang="zh-CN" sz="1400" dirty="0" err="1"/>
              <a:t>Juanzi</a:t>
            </a:r>
            <a:r>
              <a:rPr lang="en-US" altLang="zh-CN" sz="1400" dirty="0"/>
              <a:t> Li, Li Zhang, and Zhong Su. </a:t>
            </a:r>
            <a:r>
              <a:rPr lang="en-US" altLang="zh-CN" sz="1400" dirty="0" err="1"/>
              <a:t>ArnetMiner</a:t>
            </a:r>
            <a:r>
              <a:rPr lang="en-US" altLang="zh-CN" sz="1400" dirty="0"/>
              <a:t>: Extraction and Mining of Academic Social Networks. KDD’08.</a:t>
            </a:r>
          </a:p>
        </p:txBody>
      </p:sp>
      <p:sp>
        <p:nvSpPr>
          <p:cNvPr id="5" name="Rectangle 4">
            <a:extLst>
              <a:ext uri="{FF2B5EF4-FFF2-40B4-BE49-F238E27FC236}">
                <a16:creationId xmlns:a16="http://schemas.microsoft.com/office/drawing/2014/main" id="{5604AE79-A865-0746-A169-5EF6FE32F7AD}"/>
              </a:ext>
            </a:extLst>
          </p:cNvPr>
          <p:cNvSpPr/>
          <p:nvPr/>
        </p:nvSpPr>
        <p:spPr>
          <a:xfrm>
            <a:off x="381000" y="6317828"/>
            <a:ext cx="9144000" cy="423540"/>
          </a:xfrm>
          <a:prstGeom prst="rect">
            <a:avLst/>
          </a:prstGeom>
          <a:solidFill>
            <a:srgbClr val="C8EEFF"/>
          </a:solidFill>
          <a:ln>
            <a:solidFill>
              <a:srgbClr val="3C88D2"/>
            </a:solidFill>
          </a:ln>
          <a:effectLst/>
        </p:spPr>
        <p:style>
          <a:lnRef idx="1">
            <a:schemeClr val="accent1"/>
          </a:lnRef>
          <a:fillRef idx="3">
            <a:schemeClr val="accent1"/>
          </a:fillRef>
          <a:effectRef idx="2">
            <a:schemeClr val="accent1"/>
          </a:effectRef>
          <a:fontRef idx="minor">
            <a:schemeClr val="lt1"/>
          </a:fontRef>
        </p:style>
        <p:txBody>
          <a:bodyPr lIns="465231" anchor="ctr"/>
          <a:lstStyle/>
          <a:p>
            <a:pPr marL="0" lvl="1">
              <a:defRPr/>
            </a:pPr>
            <a:r>
              <a:rPr lang="en-US" dirty="0">
                <a:solidFill>
                  <a:schemeClr val="tx1"/>
                </a:solidFill>
              </a:rPr>
              <a:t>For more, please check here </a:t>
            </a:r>
            <a:r>
              <a:rPr lang="en-US" dirty="0">
                <a:solidFill>
                  <a:schemeClr val="tx1"/>
                </a:solidFill>
                <a:hlinkClick r:id="rId2"/>
              </a:rPr>
              <a:t>http://keg.cs.tsinghua.edu.cn/jietang</a:t>
            </a:r>
            <a:endParaRPr lang="en-US" dirty="0">
              <a:solidFill>
                <a:schemeClr val="tx1"/>
              </a:solidFill>
            </a:endParaRPr>
          </a:p>
        </p:txBody>
      </p:sp>
    </p:spTree>
    <p:extLst>
      <p:ext uri="{BB962C8B-B14F-4D97-AF65-F5344CB8AC3E}">
        <p14:creationId xmlns:p14="http://schemas.microsoft.com/office/powerpoint/2010/main" val="2283752736"/>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0492" y="5589240"/>
            <a:ext cx="9220192" cy="864096"/>
          </a:xfrm>
          <a:prstGeom prst="rect">
            <a:avLst/>
          </a:prstGeom>
          <a:noFill/>
          <a:ln>
            <a:solidFill>
              <a:srgbClr val="3C87D2"/>
            </a:solid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dirty="0">
                <a:solidFill>
                  <a:schemeClr val="tx1"/>
                </a:solidFill>
              </a:rPr>
              <a:t>Jie Tang, KEG, Tsinghua U                    </a:t>
            </a:r>
            <a:r>
              <a:rPr lang="en-US" dirty="0">
                <a:solidFill>
                  <a:schemeClr val="tx1"/>
                </a:solidFill>
                <a:hlinkClick r:id="rId3"/>
              </a:rPr>
              <a:t>http://keg.cs.tsinghua.edu.cn/jietang</a:t>
            </a:r>
            <a:endParaRPr lang="en-US" dirty="0">
              <a:solidFill>
                <a:schemeClr val="tx1"/>
              </a:solidFill>
            </a:endParaRPr>
          </a:p>
          <a:p>
            <a:pPr marL="0" lvl="1"/>
            <a:r>
              <a:rPr lang="en-US" dirty="0">
                <a:solidFill>
                  <a:srgbClr val="000090"/>
                </a:solidFill>
              </a:rPr>
              <a:t>Download all data &amp; Codes</a:t>
            </a:r>
            <a:r>
              <a:rPr lang="en-US" dirty="0">
                <a:solidFill>
                  <a:schemeClr val="tx1"/>
                </a:solidFill>
              </a:rPr>
              <a:t>                   </a:t>
            </a:r>
            <a:r>
              <a:rPr lang="en-US" dirty="0">
                <a:solidFill>
                  <a:schemeClr val="tx1"/>
                </a:solidFill>
                <a:hlinkClick r:id="rId4"/>
              </a:rPr>
              <a:t>https://keg.cs.tsinghua.edu.cn/cogdl/</a:t>
            </a:r>
            <a:endParaRPr lang="en-US" dirty="0">
              <a:solidFill>
                <a:schemeClr val="tx1"/>
              </a:solidFill>
            </a:endParaRPr>
          </a:p>
          <a:p>
            <a:pPr marL="0" lvl="1"/>
            <a:r>
              <a:rPr lang="en-US" dirty="0">
                <a:solidFill>
                  <a:schemeClr val="tx1"/>
                </a:solidFill>
              </a:rPr>
              <a:t>                                                               </a:t>
            </a:r>
            <a:r>
              <a:rPr lang="en-US" altLang="zh-CN" dirty="0">
                <a:ea typeface="Century" charset="0"/>
                <a:cs typeface="Century" charset="0"/>
                <a:hlinkClick r:id="rId5"/>
              </a:rPr>
              <a:t>https://github.com/THUDM</a:t>
            </a:r>
            <a:r>
              <a:rPr lang="en-US" dirty="0">
                <a:solidFill>
                  <a:schemeClr val="tx1"/>
                </a:solidFill>
              </a:rPr>
              <a:t> </a:t>
            </a:r>
          </a:p>
        </p:txBody>
      </p:sp>
      <p:sp>
        <p:nvSpPr>
          <p:cNvPr id="4" name="Text Box 24">
            <a:extLst>
              <a:ext uri="{FF2B5EF4-FFF2-40B4-BE49-F238E27FC236}">
                <a16:creationId xmlns:a16="http://schemas.microsoft.com/office/drawing/2014/main" id="{3F771512-0BA5-6449-8D5D-6C4EC25201EE}"/>
              </a:ext>
            </a:extLst>
          </p:cNvPr>
          <p:cNvSpPr txBox="1">
            <a:spLocks noChangeArrowheads="1"/>
          </p:cNvSpPr>
          <p:nvPr/>
        </p:nvSpPr>
        <p:spPr bwMode="auto">
          <a:xfrm>
            <a:off x="344488" y="2211055"/>
            <a:ext cx="9144000" cy="2708434"/>
          </a:xfrm>
          <a:prstGeom prst="rect">
            <a:avLst/>
          </a:prstGeom>
          <a:noFill/>
          <a:ln w="9525">
            <a:noFill/>
            <a:miter lim="800000"/>
            <a:headEnd/>
            <a:tailEnd/>
          </a:ln>
        </p:spPr>
        <p:txBody>
          <a:bodyPr wrap="square">
            <a:spAutoFit/>
          </a:bodyPr>
          <a:lstStyle/>
          <a:p>
            <a:pPr algn="ctr">
              <a:spcBef>
                <a:spcPct val="50000"/>
              </a:spcBef>
            </a:pPr>
            <a:r>
              <a:rPr lang="en-US" altLang="zh-CN" sz="4000" dirty="0">
                <a:sym typeface="Wingdings" pitchFamily="2" charset="2"/>
              </a:rPr>
              <a:t>Thank you</a:t>
            </a:r>
            <a:r>
              <a:rPr lang="zh-CN" altLang="en-US" sz="4000" dirty="0">
                <a:sym typeface="Wingdings" pitchFamily="2" charset="2"/>
              </a:rPr>
              <a:t>！</a:t>
            </a:r>
            <a:endParaRPr lang="en-US" altLang="zh-CN" sz="4000" dirty="0">
              <a:sym typeface="Wingdings" pitchFamily="2" charset="2"/>
            </a:endParaRPr>
          </a:p>
          <a:p>
            <a:pPr algn="ctr">
              <a:spcBef>
                <a:spcPts val="960"/>
              </a:spcBef>
            </a:pPr>
            <a:r>
              <a:rPr lang="en-US" altLang="zh-CN" sz="2000" b="1" dirty="0">
                <a:sym typeface="Wingdings" pitchFamily="2" charset="2"/>
              </a:rPr>
              <a:t>Collaborators:</a:t>
            </a:r>
            <a:endParaRPr lang="de-DE" altLang="zh-CN" sz="2000" dirty="0">
              <a:sym typeface="Wingdings" pitchFamily="2" charset="2"/>
            </a:endParaRPr>
          </a:p>
          <a:p>
            <a:pPr algn="ctr">
              <a:spcBef>
                <a:spcPts val="600"/>
              </a:spcBef>
            </a:pPr>
            <a:r>
              <a:rPr lang="de-DE" altLang="zh-CN" sz="2000" dirty="0">
                <a:sym typeface="Wingdings" pitchFamily="2" charset="2"/>
              </a:rPr>
              <a:t>Jie Zhang, Ming Ding, </a:t>
            </a:r>
            <a:r>
              <a:rPr lang="de-DE" altLang="zh-CN" sz="2000" dirty="0" err="1">
                <a:sym typeface="Wingdings" pitchFamily="2" charset="2"/>
              </a:rPr>
              <a:t>Jiezhong</a:t>
            </a:r>
            <a:r>
              <a:rPr lang="de-DE" altLang="zh-CN" sz="2000" dirty="0">
                <a:sym typeface="Wingdings" pitchFamily="2" charset="2"/>
              </a:rPr>
              <a:t> Qiu, </a:t>
            </a:r>
            <a:r>
              <a:rPr lang="de-DE" altLang="zh-CN" sz="2000" dirty="0" err="1">
                <a:sym typeface="Wingdings" pitchFamily="2" charset="2"/>
              </a:rPr>
              <a:t>Qibin</a:t>
            </a:r>
            <a:r>
              <a:rPr lang="de-DE" altLang="zh-CN" sz="2000" dirty="0">
                <a:sym typeface="Wingdings" pitchFamily="2" charset="2"/>
              </a:rPr>
              <a:t> Chen, </a:t>
            </a:r>
            <a:r>
              <a:rPr lang="de-DE" altLang="zh-CN" sz="2000" dirty="0" err="1">
                <a:sym typeface="Wingdings" pitchFamily="2" charset="2"/>
              </a:rPr>
              <a:t>Yifeng</a:t>
            </a:r>
            <a:r>
              <a:rPr lang="de-DE" altLang="zh-CN" sz="2000" dirty="0">
                <a:sym typeface="Wingdings" pitchFamily="2" charset="2"/>
              </a:rPr>
              <a:t> Zhao, </a:t>
            </a:r>
            <a:r>
              <a:rPr lang="de-DE" altLang="zh-CN" sz="2000" dirty="0" err="1">
                <a:sym typeface="Wingdings" pitchFamily="2" charset="2"/>
              </a:rPr>
              <a:t>Yukuo</a:t>
            </a:r>
            <a:r>
              <a:rPr lang="de-DE" altLang="zh-CN" sz="2000" dirty="0">
                <a:sym typeface="Wingdings" pitchFamily="2" charset="2"/>
              </a:rPr>
              <a:t> </a:t>
            </a:r>
            <a:r>
              <a:rPr lang="de-DE" altLang="zh-CN" sz="2000" dirty="0" err="1">
                <a:sym typeface="Wingdings" pitchFamily="2" charset="2"/>
              </a:rPr>
              <a:t>Cen</a:t>
            </a:r>
            <a:r>
              <a:rPr lang="de-DE" altLang="zh-CN" sz="2000" dirty="0">
                <a:sym typeface="Wingdings" pitchFamily="2" charset="2"/>
              </a:rPr>
              <a:t>, </a:t>
            </a:r>
            <a:r>
              <a:rPr lang="de-DE" altLang="zh-CN" sz="2000" dirty="0" err="1">
                <a:sym typeface="Wingdings" pitchFamily="2" charset="2"/>
              </a:rPr>
              <a:t>Yu</a:t>
            </a:r>
            <a:r>
              <a:rPr lang="de-DE" altLang="zh-CN" sz="2000" dirty="0">
                <a:sym typeface="Wingdings" pitchFamily="2" charset="2"/>
              </a:rPr>
              <a:t> Han, </a:t>
            </a:r>
            <a:r>
              <a:rPr lang="de-DE" altLang="zh-CN" sz="2000" dirty="0" err="1">
                <a:sym typeface="Wingdings" pitchFamily="2" charset="2"/>
              </a:rPr>
              <a:t>Fanjin</a:t>
            </a:r>
            <a:r>
              <a:rPr lang="de-DE" altLang="zh-CN" sz="2000" dirty="0">
                <a:sym typeface="Wingdings" pitchFamily="2" charset="2"/>
              </a:rPr>
              <a:t> Zhang, </a:t>
            </a:r>
            <a:r>
              <a:rPr lang="de-DE" altLang="zh-CN" sz="2000" dirty="0" err="1">
                <a:sym typeface="Wingdings" pitchFamily="2" charset="2"/>
              </a:rPr>
              <a:t>Xu</a:t>
            </a:r>
            <a:r>
              <a:rPr lang="de-DE" altLang="zh-CN" sz="2000" dirty="0">
                <a:sym typeface="Wingdings" pitchFamily="2" charset="2"/>
              </a:rPr>
              <a:t> Zou, Yan Wang, et al. (</a:t>
            </a:r>
            <a:r>
              <a:rPr lang="de-DE" altLang="zh-CN" sz="2000" b="1" dirty="0">
                <a:solidFill>
                  <a:srgbClr val="FF6600"/>
                </a:solidFill>
                <a:sym typeface="Wingdings" pitchFamily="2" charset="2"/>
              </a:rPr>
              <a:t>THU</a:t>
            </a:r>
            <a:r>
              <a:rPr lang="de-DE" altLang="zh-CN" sz="2000" dirty="0">
                <a:sym typeface="Wingdings" pitchFamily="2" charset="2"/>
              </a:rPr>
              <a:t>)</a:t>
            </a:r>
          </a:p>
          <a:p>
            <a:pPr algn="ctr">
              <a:spcBef>
                <a:spcPts val="960"/>
              </a:spcBef>
            </a:pPr>
            <a:r>
              <a:rPr lang="de-DE" altLang="zh-CN" sz="2000" dirty="0" err="1">
                <a:sym typeface="Wingdings" pitchFamily="2" charset="2"/>
              </a:rPr>
              <a:t>Hongxiao</a:t>
            </a:r>
            <a:r>
              <a:rPr lang="de-DE" altLang="zh-CN" sz="2000" dirty="0">
                <a:sym typeface="Wingdings" pitchFamily="2" charset="2"/>
              </a:rPr>
              <a:t> Yang, Chang Zhou, Le Song, </a:t>
            </a:r>
            <a:r>
              <a:rPr lang="de-DE" altLang="zh-CN" sz="2000" dirty="0" err="1">
                <a:sym typeface="Wingdings" pitchFamily="2" charset="2"/>
              </a:rPr>
              <a:t>Jingren</a:t>
            </a:r>
            <a:r>
              <a:rPr lang="de-DE" altLang="zh-CN" sz="2000" dirty="0">
                <a:sym typeface="Wingdings" pitchFamily="2" charset="2"/>
              </a:rPr>
              <a:t> Zhou, et al. (</a:t>
            </a:r>
            <a:r>
              <a:rPr lang="de-DE" altLang="zh-CN" sz="2000" b="1" dirty="0" err="1">
                <a:solidFill>
                  <a:srgbClr val="FF6600"/>
                </a:solidFill>
                <a:sym typeface="Wingdings" pitchFamily="2" charset="2"/>
              </a:rPr>
              <a:t>Alibaba</a:t>
            </a:r>
            <a:r>
              <a:rPr lang="de-DE" altLang="zh-CN" sz="2000" dirty="0">
                <a:sym typeface="Wingdings" pitchFamily="2" charset="2"/>
              </a:rPr>
              <a:t>)</a:t>
            </a:r>
          </a:p>
          <a:p>
            <a:pPr algn="ctr">
              <a:spcBef>
                <a:spcPts val="960"/>
              </a:spcBef>
            </a:pPr>
            <a:r>
              <a:rPr lang="en-US" altLang="zh-CN" sz="2000" dirty="0" err="1">
                <a:sym typeface="Wingdings" pitchFamily="2" charset="2"/>
              </a:rPr>
              <a:t>Yuxiao</a:t>
            </a:r>
            <a:r>
              <a:rPr lang="en-US" altLang="zh-CN" sz="2000" dirty="0">
                <a:sym typeface="Wingdings" pitchFamily="2" charset="2"/>
              </a:rPr>
              <a:t> Dong, Chi Wang, Hao Ma, </a:t>
            </a:r>
            <a:r>
              <a:rPr lang="en-US" altLang="zh-CN" sz="2000" dirty="0" err="1">
                <a:sym typeface="Wingdings" pitchFamily="2" charset="2"/>
              </a:rPr>
              <a:t>Kuansan</a:t>
            </a:r>
            <a:r>
              <a:rPr lang="en-US" altLang="zh-CN" sz="2000" dirty="0">
                <a:sym typeface="Wingdings" pitchFamily="2" charset="2"/>
              </a:rPr>
              <a:t> Wang (</a:t>
            </a:r>
            <a:r>
              <a:rPr lang="en-US" altLang="zh-CN" sz="2000" b="1" dirty="0">
                <a:solidFill>
                  <a:srgbClr val="FF6600"/>
                </a:solidFill>
                <a:sym typeface="Wingdings" pitchFamily="2" charset="2"/>
              </a:rPr>
              <a:t>Microsoft</a:t>
            </a:r>
            <a:r>
              <a:rPr lang="en-US" altLang="zh-CN" sz="2000" dirty="0">
                <a:sym typeface="Wingdings" pitchFamily="2" charset="2"/>
              </a:rPr>
              <a:t>)</a:t>
            </a:r>
          </a:p>
        </p:txBody>
      </p:sp>
    </p:spTree>
    <p:extLst>
      <p:ext uri="{BB962C8B-B14F-4D97-AF65-F5344CB8AC3E}">
        <p14:creationId xmlns:p14="http://schemas.microsoft.com/office/powerpoint/2010/main" val="657048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Multi-hop</a:t>
            </a:r>
            <a:r>
              <a:rPr lang="zh-CN" altLang="en-US" dirty="0"/>
              <a:t> </a:t>
            </a:r>
            <a:r>
              <a:rPr lang="en-US" altLang="zh-CN" dirty="0"/>
              <a:t>QA</a:t>
            </a:r>
            <a:endParaRPr lang="en-US"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9877" t="1745" r="12616" b="87797"/>
          <a:stretch/>
        </p:blipFill>
        <p:spPr>
          <a:xfrm>
            <a:off x="745142" y="1124794"/>
            <a:ext cx="8216652" cy="768743"/>
          </a:xfrm>
          <a:prstGeom prst="rect">
            <a:avLst/>
          </a:prstGeom>
        </p:spPr>
      </p:pic>
      <p:sp>
        <p:nvSpPr>
          <p:cNvPr id="9" name="Folded Corner 8"/>
          <p:cNvSpPr/>
          <p:nvPr/>
        </p:nvSpPr>
        <p:spPr>
          <a:xfrm>
            <a:off x="1339973" y="2251056"/>
            <a:ext cx="1545579"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grpSp>
        <p:nvGrpSpPr>
          <p:cNvPr id="14" name="Group 13"/>
          <p:cNvGrpSpPr/>
          <p:nvPr/>
        </p:nvGrpSpPr>
        <p:grpSpPr>
          <a:xfrm>
            <a:off x="6563521" y="3953126"/>
            <a:ext cx="2411222" cy="2339134"/>
            <a:chOff x="5071685" y="3193064"/>
            <a:chExt cx="1392502" cy="1520546"/>
          </a:xfrm>
        </p:grpSpPr>
        <p:sp>
          <p:nvSpPr>
            <p:cNvPr id="10" name="Rectangle 9"/>
            <p:cNvSpPr/>
            <p:nvPr/>
          </p:nvSpPr>
          <p:spPr>
            <a:xfrm>
              <a:off x="5485052" y="3193064"/>
              <a:ext cx="979135" cy="1215746"/>
            </a:xfrm>
            <a:prstGeom prst="rect">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278368" y="3345464"/>
              <a:ext cx="979135" cy="1215746"/>
            </a:xfrm>
            <a:prstGeom prst="rect">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Folded Corner 11"/>
            <p:cNvSpPr/>
            <p:nvPr/>
          </p:nvSpPr>
          <p:spPr>
            <a:xfrm>
              <a:off x="5071685" y="3497864"/>
              <a:ext cx="979135" cy="1215746"/>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16" name="TextBox 15"/>
          <p:cNvSpPr txBox="1"/>
          <p:nvPr/>
        </p:nvSpPr>
        <p:spPr>
          <a:xfrm>
            <a:off x="1422917" y="2672045"/>
            <a:ext cx="1420152" cy="1338828"/>
          </a:xfrm>
          <a:prstGeom prst="rect">
            <a:avLst/>
          </a:prstGeom>
          <a:noFill/>
        </p:spPr>
        <p:txBody>
          <a:bodyPr wrap="square" rtlCol="0">
            <a:spAutoFit/>
          </a:bodyPr>
          <a:lstStyle/>
          <a:p>
            <a:r>
              <a:rPr lang="en-US" sz="900" dirty="0"/>
              <a:t>The Quality Cafe is a now-defunct diner in Los Angeles, California. The restaurant has appeared as a location featured in a number of Hollywood films, including Old School, Gone in 60 Seconds, ...</a:t>
            </a:r>
          </a:p>
        </p:txBody>
      </p:sp>
      <p:sp>
        <p:nvSpPr>
          <p:cNvPr id="17" name="TextBox 16"/>
          <p:cNvSpPr txBox="1"/>
          <p:nvPr/>
        </p:nvSpPr>
        <p:spPr>
          <a:xfrm>
            <a:off x="1382458" y="2275332"/>
            <a:ext cx="1503095" cy="369332"/>
          </a:xfrm>
          <a:prstGeom prst="rect">
            <a:avLst/>
          </a:prstGeom>
          <a:noFill/>
        </p:spPr>
        <p:txBody>
          <a:bodyPr wrap="square" rtlCol="0">
            <a:spAutoFit/>
          </a:bodyPr>
          <a:lstStyle/>
          <a:p>
            <a:pPr algn="ctr"/>
            <a:r>
              <a:rPr lang="en-US" dirty="0"/>
              <a:t>Quality Ca</a:t>
            </a:r>
            <a:r>
              <a:rPr lang="en-US" altLang="zh-CN" dirty="0"/>
              <a:t>fé</a:t>
            </a:r>
          </a:p>
        </p:txBody>
      </p:sp>
      <p:sp>
        <p:nvSpPr>
          <p:cNvPr id="19" name="Folded Corner 18"/>
          <p:cNvSpPr/>
          <p:nvPr/>
        </p:nvSpPr>
        <p:spPr>
          <a:xfrm>
            <a:off x="3343788" y="2273700"/>
            <a:ext cx="1586040"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sp>
        <p:nvSpPr>
          <p:cNvPr id="20" name="TextBox 19"/>
          <p:cNvSpPr txBox="1"/>
          <p:nvPr/>
        </p:nvSpPr>
        <p:spPr>
          <a:xfrm>
            <a:off x="3426732" y="2694690"/>
            <a:ext cx="1420152" cy="1200329"/>
          </a:xfrm>
          <a:prstGeom prst="rect">
            <a:avLst/>
          </a:prstGeom>
          <a:noFill/>
        </p:spPr>
        <p:txBody>
          <a:bodyPr wrap="square" rtlCol="0">
            <a:spAutoFit/>
          </a:bodyPr>
          <a:lstStyle/>
          <a:p>
            <a:r>
              <a:rPr lang="en-US" sz="900" dirty="0"/>
              <a:t>Los Angeles is the most populous city in California, the second most populous city in the United States, after New York City, and the third most populous city in North America.</a:t>
            </a:r>
          </a:p>
        </p:txBody>
      </p:sp>
      <p:sp>
        <p:nvSpPr>
          <p:cNvPr id="21" name="TextBox 20"/>
          <p:cNvSpPr txBox="1"/>
          <p:nvPr/>
        </p:nvSpPr>
        <p:spPr>
          <a:xfrm>
            <a:off x="3386273" y="2297976"/>
            <a:ext cx="1503095" cy="369332"/>
          </a:xfrm>
          <a:prstGeom prst="rect">
            <a:avLst/>
          </a:prstGeom>
          <a:noFill/>
        </p:spPr>
        <p:txBody>
          <a:bodyPr wrap="square" rtlCol="0">
            <a:spAutoFit/>
          </a:bodyPr>
          <a:lstStyle/>
          <a:p>
            <a:pPr algn="ctr"/>
            <a:r>
              <a:rPr lang="en-US" altLang="zh-CN" dirty="0"/>
              <a:t>Los</a:t>
            </a:r>
            <a:r>
              <a:rPr lang="zh-CN" altLang="en-US" dirty="0"/>
              <a:t> </a:t>
            </a:r>
            <a:r>
              <a:rPr lang="en-US" altLang="zh-CN" dirty="0"/>
              <a:t>Angeles</a:t>
            </a:r>
          </a:p>
        </p:txBody>
      </p:sp>
      <p:sp>
        <p:nvSpPr>
          <p:cNvPr id="22" name="Folded Corner 21"/>
          <p:cNvSpPr/>
          <p:nvPr/>
        </p:nvSpPr>
        <p:spPr>
          <a:xfrm>
            <a:off x="1655401" y="4355224"/>
            <a:ext cx="1586040"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sp>
        <p:nvSpPr>
          <p:cNvPr id="23" name="TextBox 22"/>
          <p:cNvSpPr txBox="1"/>
          <p:nvPr/>
        </p:nvSpPr>
        <p:spPr>
          <a:xfrm>
            <a:off x="1738345" y="4832858"/>
            <a:ext cx="1389636" cy="1061829"/>
          </a:xfrm>
          <a:prstGeom prst="rect">
            <a:avLst/>
          </a:prstGeom>
          <a:noFill/>
        </p:spPr>
        <p:txBody>
          <a:bodyPr wrap="square" rtlCol="0">
            <a:spAutoFit/>
          </a:bodyPr>
          <a:lstStyle/>
          <a:p>
            <a:r>
              <a:rPr lang="en-US" sz="900" dirty="0"/>
              <a:t>Old School is a 2003 American comedy film released by Dream</a:t>
            </a:r>
            <a:r>
              <a:rPr lang="zh-CN" altLang="en-US" sz="900" dirty="0"/>
              <a:t> </a:t>
            </a:r>
            <a:r>
              <a:rPr lang="en-US" sz="900" dirty="0"/>
              <a:t>Works Pictures and The Montecito Picture Company and directed by Todd Phillips.</a:t>
            </a:r>
          </a:p>
        </p:txBody>
      </p:sp>
      <p:sp>
        <p:nvSpPr>
          <p:cNvPr id="24" name="TextBox 23"/>
          <p:cNvSpPr txBox="1"/>
          <p:nvPr/>
        </p:nvSpPr>
        <p:spPr>
          <a:xfrm>
            <a:off x="1697886" y="4436144"/>
            <a:ext cx="1503095" cy="369332"/>
          </a:xfrm>
          <a:prstGeom prst="rect">
            <a:avLst/>
          </a:prstGeom>
          <a:noFill/>
        </p:spPr>
        <p:txBody>
          <a:bodyPr wrap="square" rtlCol="0">
            <a:spAutoFit/>
          </a:bodyPr>
          <a:lstStyle/>
          <a:p>
            <a:pPr algn="ctr"/>
            <a:r>
              <a:rPr lang="en-US" altLang="zh-CN" dirty="0"/>
              <a:t>Old</a:t>
            </a:r>
            <a:r>
              <a:rPr lang="zh-CN" altLang="en-US" dirty="0"/>
              <a:t> </a:t>
            </a:r>
            <a:r>
              <a:rPr lang="en-US" altLang="zh-CN" dirty="0"/>
              <a:t>School</a:t>
            </a:r>
          </a:p>
        </p:txBody>
      </p:sp>
      <p:sp>
        <p:nvSpPr>
          <p:cNvPr id="25" name="Folded Corner 24"/>
          <p:cNvSpPr/>
          <p:nvPr/>
        </p:nvSpPr>
        <p:spPr>
          <a:xfrm>
            <a:off x="3976024" y="4381636"/>
            <a:ext cx="1586040"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sp>
        <p:nvSpPr>
          <p:cNvPr id="26" name="TextBox 25"/>
          <p:cNvSpPr txBox="1"/>
          <p:nvPr/>
        </p:nvSpPr>
        <p:spPr>
          <a:xfrm>
            <a:off x="4058968" y="4723784"/>
            <a:ext cx="1420152" cy="1477328"/>
          </a:xfrm>
          <a:prstGeom prst="rect">
            <a:avLst/>
          </a:prstGeom>
          <a:noFill/>
        </p:spPr>
        <p:txBody>
          <a:bodyPr wrap="square" rtlCol="0">
            <a:spAutoFit/>
          </a:bodyPr>
          <a:lstStyle/>
          <a:p>
            <a:r>
              <a:rPr lang="en-US" sz="900" dirty="0"/>
              <a:t>Todd Phillips is an American director, producer, screenwriter, and actor. He is best known for writing and directing films, including Road Trip (2000), Old School (2003), </a:t>
            </a:r>
            <a:r>
              <a:rPr lang="en-US" sz="900" dirty="0" err="1"/>
              <a:t>Starsky</a:t>
            </a:r>
            <a:r>
              <a:rPr lang="en-US" sz="900" dirty="0"/>
              <a:t> &amp; Hutch (2004), and The Hangover Trilogy</a:t>
            </a:r>
            <a:r>
              <a:rPr lang="en-US" altLang="zh-CN" sz="900" dirty="0"/>
              <a:t>.</a:t>
            </a:r>
            <a:endParaRPr lang="en-US" sz="900" dirty="0"/>
          </a:p>
        </p:txBody>
      </p:sp>
      <p:sp>
        <p:nvSpPr>
          <p:cNvPr id="27" name="TextBox 26"/>
          <p:cNvSpPr txBox="1"/>
          <p:nvPr/>
        </p:nvSpPr>
        <p:spPr>
          <a:xfrm>
            <a:off x="4018509" y="4405912"/>
            <a:ext cx="1503095" cy="369332"/>
          </a:xfrm>
          <a:prstGeom prst="rect">
            <a:avLst/>
          </a:prstGeom>
          <a:noFill/>
        </p:spPr>
        <p:txBody>
          <a:bodyPr wrap="square" rtlCol="0">
            <a:spAutoFit/>
          </a:bodyPr>
          <a:lstStyle/>
          <a:p>
            <a:pPr algn="ctr"/>
            <a:r>
              <a:rPr lang="en-US" altLang="zh-CN" dirty="0"/>
              <a:t>Todd</a:t>
            </a:r>
            <a:r>
              <a:rPr lang="zh-CN" altLang="en-US" dirty="0"/>
              <a:t> </a:t>
            </a:r>
            <a:r>
              <a:rPr lang="en-US" altLang="zh-CN" dirty="0"/>
              <a:t>Phillips</a:t>
            </a:r>
          </a:p>
        </p:txBody>
      </p:sp>
      <p:sp>
        <p:nvSpPr>
          <p:cNvPr id="28" name="Folded Corner 27"/>
          <p:cNvSpPr/>
          <p:nvPr/>
        </p:nvSpPr>
        <p:spPr>
          <a:xfrm>
            <a:off x="5425104" y="2265608"/>
            <a:ext cx="1586040" cy="1910624"/>
          </a:xfrm>
          <a:prstGeom prst="foldedCorner">
            <a:avLst/>
          </a:prstGeom>
          <a:effectLst>
            <a:outerShdw blurRad="50800" dist="762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sz="1050" dirty="0">
              <a:solidFill>
                <a:sysClr val="windowText" lastClr="000000"/>
              </a:solidFill>
            </a:endParaRPr>
          </a:p>
        </p:txBody>
      </p:sp>
      <p:sp>
        <p:nvSpPr>
          <p:cNvPr id="29" name="TextBox 28"/>
          <p:cNvSpPr txBox="1"/>
          <p:nvPr/>
        </p:nvSpPr>
        <p:spPr>
          <a:xfrm>
            <a:off x="5508048" y="2654229"/>
            <a:ext cx="1420152" cy="1338828"/>
          </a:xfrm>
          <a:prstGeom prst="rect">
            <a:avLst/>
          </a:prstGeom>
          <a:noFill/>
        </p:spPr>
        <p:txBody>
          <a:bodyPr wrap="square" rtlCol="0">
            <a:spAutoFit/>
          </a:bodyPr>
          <a:lstStyle/>
          <a:p>
            <a:r>
              <a:rPr lang="en-US" sz="900" dirty="0"/>
              <a:t>Alessandro </a:t>
            </a:r>
            <a:r>
              <a:rPr lang="en-US" sz="900" dirty="0" err="1"/>
              <a:t>Moschitti</a:t>
            </a:r>
            <a:r>
              <a:rPr lang="en-US" sz="900" dirty="0"/>
              <a:t> is a professor of the CS Department of the University of Trento, Italy. He is currently a Principal Research Scientist of the Qatar Computing Research Institute (QCRI)</a:t>
            </a:r>
          </a:p>
        </p:txBody>
      </p:sp>
      <p:sp>
        <p:nvSpPr>
          <p:cNvPr id="31" name="TextBox 30"/>
          <p:cNvSpPr txBox="1"/>
          <p:nvPr/>
        </p:nvSpPr>
        <p:spPr>
          <a:xfrm>
            <a:off x="5392736" y="2325558"/>
            <a:ext cx="1666822" cy="276999"/>
          </a:xfrm>
          <a:prstGeom prst="rect">
            <a:avLst/>
          </a:prstGeom>
          <a:noFill/>
        </p:spPr>
        <p:txBody>
          <a:bodyPr wrap="square" rtlCol="0">
            <a:spAutoFit/>
          </a:bodyPr>
          <a:lstStyle/>
          <a:p>
            <a:pPr algn="ctr"/>
            <a:r>
              <a:rPr lang="en-US" sz="1200" dirty="0"/>
              <a:t>Alessandro</a:t>
            </a:r>
            <a:r>
              <a:rPr lang="zh-CN" altLang="en-US" sz="1200" dirty="0"/>
              <a:t> </a:t>
            </a:r>
            <a:r>
              <a:rPr lang="en-US" sz="1200" dirty="0" err="1"/>
              <a:t>Moschitti</a:t>
            </a:r>
            <a:endParaRPr lang="en-US" altLang="zh-CN" sz="1200" dirty="0"/>
          </a:p>
        </p:txBody>
      </p:sp>
      <p:sp>
        <p:nvSpPr>
          <p:cNvPr id="32" name="TextBox 31"/>
          <p:cNvSpPr txBox="1"/>
          <p:nvPr/>
        </p:nvSpPr>
        <p:spPr>
          <a:xfrm>
            <a:off x="6620845" y="4457329"/>
            <a:ext cx="1564392" cy="276999"/>
          </a:xfrm>
          <a:prstGeom prst="rect">
            <a:avLst/>
          </a:prstGeom>
          <a:noFill/>
        </p:spPr>
        <p:txBody>
          <a:bodyPr wrap="square" rtlCol="0">
            <a:spAutoFit/>
          </a:bodyPr>
          <a:lstStyle/>
          <a:p>
            <a:r>
              <a:rPr lang="en-US" altLang="zh-CN" sz="1200" dirty="0"/>
              <a:t>Tsinghua</a:t>
            </a:r>
            <a:r>
              <a:rPr lang="zh-CN" altLang="en-US" sz="1200" dirty="0"/>
              <a:t> </a:t>
            </a:r>
            <a:r>
              <a:rPr lang="en-US" altLang="zh-CN" sz="1200" dirty="0"/>
              <a:t>University</a:t>
            </a:r>
          </a:p>
        </p:txBody>
      </p:sp>
      <p:sp>
        <p:nvSpPr>
          <p:cNvPr id="33" name="TextBox 32"/>
          <p:cNvSpPr txBox="1"/>
          <p:nvPr/>
        </p:nvSpPr>
        <p:spPr>
          <a:xfrm>
            <a:off x="6620845" y="4723784"/>
            <a:ext cx="1598894" cy="1477328"/>
          </a:xfrm>
          <a:prstGeom prst="rect">
            <a:avLst/>
          </a:prstGeom>
          <a:noFill/>
        </p:spPr>
        <p:txBody>
          <a:bodyPr wrap="square" rtlCol="0">
            <a:spAutoFit/>
          </a:bodyPr>
          <a:lstStyle/>
          <a:p>
            <a:r>
              <a:rPr lang="en-US" sz="900" dirty="0"/>
              <a:t>Tsinghua University is a major research university in Beijing and dedicated to academic excellence</a:t>
            </a:r>
            <a:r>
              <a:rPr lang="zh-CN" altLang="en-US" sz="900" dirty="0"/>
              <a:t> </a:t>
            </a:r>
            <a:r>
              <a:rPr lang="en-US" sz="900" dirty="0"/>
              <a:t>and global development. Tsinghua is perennially ranked as one of the top academic institutions in China, Asia, and worldwide...</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3826" y="2139319"/>
            <a:ext cx="1537968" cy="1766100"/>
          </a:xfrm>
          <a:prstGeom prst="rect">
            <a:avLst/>
          </a:prstGeom>
        </p:spPr>
      </p:pic>
    </p:spTree>
    <p:extLst>
      <p:ext uri="{BB962C8B-B14F-4D97-AF65-F5344CB8AC3E}">
        <p14:creationId xmlns:p14="http://schemas.microsoft.com/office/powerpoint/2010/main" val="40280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par>
                          <p:cTn id="41" fill="hold">
                            <p:stCondLst>
                              <p:cond delay="0"/>
                            </p:stCondLst>
                            <p:childTnLst>
                              <p:par>
                                <p:cTn id="42" presetID="3" presetClass="emph" presetSubtype="2" fill="hold" grpId="0" nodeType="afterEffect">
                                  <p:stCondLst>
                                    <p:cond delay="0"/>
                                  </p:stCondLst>
                                  <p:childTnLst>
                                    <p:animClr clrSpc="rgb" dir="cw">
                                      <p:cBhvr override="childStyle">
                                        <p:cTn id="43" dur="500" fill="hold"/>
                                        <p:tgtEl>
                                          <p:spTgt spid="21"/>
                                        </p:tgtEl>
                                        <p:attrNameLst>
                                          <p:attrName>style.color</p:attrName>
                                        </p:attrNameLst>
                                      </p:cBhvr>
                                      <p:to>
                                        <a:srgbClr val="FF2600"/>
                                      </p:to>
                                    </p:animClr>
                                  </p:childTnLst>
                                </p:cTn>
                              </p:par>
                              <p:par>
                                <p:cTn id="44" presetID="3" presetClass="emph" presetSubtype="2" fill="hold" grpId="0" nodeType="withEffect">
                                  <p:stCondLst>
                                    <p:cond delay="0"/>
                                  </p:stCondLst>
                                  <p:childTnLst>
                                    <p:animClr clrSpc="rgb" dir="cw">
                                      <p:cBhvr override="childStyle">
                                        <p:cTn id="45" dur="500" fill="hold"/>
                                        <p:tgtEl>
                                          <p:spTgt spid="17"/>
                                        </p:tgtEl>
                                        <p:attrNameLst>
                                          <p:attrName>style.color</p:attrName>
                                        </p:attrNameLst>
                                      </p:cBhvr>
                                      <p:to>
                                        <a:srgbClr val="FF2600"/>
                                      </p:to>
                                    </p:animClr>
                                  </p:childTnLst>
                                </p:cTn>
                              </p:par>
                              <p:par>
                                <p:cTn id="46" presetID="3" presetClass="emph" presetSubtype="2" fill="hold" grpId="0" nodeType="withEffect">
                                  <p:stCondLst>
                                    <p:cond delay="0"/>
                                  </p:stCondLst>
                                  <p:childTnLst>
                                    <p:animClr clrSpc="rgb" dir="cw">
                                      <p:cBhvr override="childStyle">
                                        <p:cTn id="47" dur="500" fill="hold"/>
                                        <p:tgtEl>
                                          <p:spTgt spid="24"/>
                                        </p:tgtEl>
                                        <p:attrNameLst>
                                          <p:attrName>style.color</p:attrName>
                                        </p:attrNameLst>
                                      </p:cBhvr>
                                      <p:to>
                                        <a:srgbClr val="FF2600"/>
                                      </p:to>
                                    </p:animClr>
                                  </p:childTnLst>
                                </p:cTn>
                              </p:par>
                              <p:par>
                                <p:cTn id="48" presetID="3" presetClass="emph" presetSubtype="2" fill="hold" grpId="0" nodeType="withEffect">
                                  <p:stCondLst>
                                    <p:cond delay="0"/>
                                  </p:stCondLst>
                                  <p:childTnLst>
                                    <p:animClr clrSpc="rgb" dir="cw">
                                      <p:cBhvr override="childStyle">
                                        <p:cTn id="49" dur="500" fill="hold"/>
                                        <p:tgtEl>
                                          <p:spTgt spid="27"/>
                                        </p:tgtEl>
                                        <p:attrNameLst>
                                          <p:attrName>style.color</p:attrName>
                                        </p:attrNameLst>
                                      </p:cBhvr>
                                      <p:to>
                                        <a:srgbClr val="FF2600"/>
                                      </p:to>
                                    </p:animClr>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17" grpId="0"/>
      <p:bldP spid="17" grpId="1"/>
      <p:bldP spid="19" grpId="0" animBg="1"/>
      <p:bldP spid="20" grpId="0"/>
      <p:bldP spid="21" grpId="0"/>
      <p:bldP spid="21" grpId="1"/>
      <p:bldP spid="22" grpId="0" animBg="1"/>
      <p:bldP spid="23" grpId="0"/>
      <p:bldP spid="24" grpId="0"/>
      <p:bldP spid="24" grpId="1"/>
      <p:bldP spid="25" grpId="0" animBg="1"/>
      <p:bldP spid="26" grpId="0"/>
      <p:bldP spid="27" grpId="0"/>
      <p:bldP spid="27" grpId="1"/>
      <p:bldP spid="28" grpId="0" animBg="1"/>
      <p:bldP spid="29"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Challenge</a:t>
            </a:r>
            <a:r>
              <a:rPr lang="zh-CN" altLang="en-US" dirty="0"/>
              <a:t> </a:t>
            </a:r>
            <a:r>
              <a:rPr lang="en-US" altLang="zh-CN" dirty="0"/>
              <a:t>1:</a:t>
            </a:r>
            <a:r>
              <a:rPr lang="zh-CN" altLang="en-US" dirty="0"/>
              <a:t> </a:t>
            </a:r>
            <a:r>
              <a:rPr lang="en-US" altLang="zh-CN" dirty="0"/>
              <a:t>Myopic</a:t>
            </a:r>
            <a:r>
              <a:rPr lang="zh-CN" altLang="en-US" dirty="0"/>
              <a:t> </a:t>
            </a:r>
            <a:r>
              <a:rPr lang="en-US" altLang="zh-CN" dirty="0"/>
              <a:t>Retrieval</a:t>
            </a:r>
            <a:r>
              <a:rPr lang="zh-CN" altLang="en-US" dirty="0"/>
              <a:t> </a:t>
            </a:r>
            <a:r>
              <a:rPr lang="en-US" altLang="zh-CN" dirty="0"/>
              <a:t>Problem</a:t>
            </a:r>
            <a:endParaRPr lang="en-US" dirty="0"/>
          </a:p>
        </p:txBody>
      </p:sp>
      <p:pic>
        <p:nvPicPr>
          <p:cNvPr id="4"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9877" t="1745" r="12616" b="87797"/>
          <a:stretch/>
        </p:blipFill>
        <p:spPr>
          <a:xfrm>
            <a:off x="1237395" y="1231019"/>
            <a:ext cx="6998650" cy="654786"/>
          </a:xfrm>
          <a:prstGeom prst="rect">
            <a:avLst/>
          </a:prstGeom>
        </p:spPr>
      </p:pic>
      <p:sp>
        <p:nvSpPr>
          <p:cNvPr id="5" name="TextBox 4"/>
          <p:cNvSpPr txBox="1"/>
          <p:nvPr/>
        </p:nvSpPr>
        <p:spPr>
          <a:xfrm>
            <a:off x="1497702" y="2006825"/>
            <a:ext cx="6797309" cy="2308324"/>
          </a:xfrm>
          <a:prstGeom prst="rect">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dirty="0"/>
              <a:t>Document</a:t>
            </a:r>
            <a:r>
              <a:rPr lang="zh-CN" altLang="en-US" dirty="0"/>
              <a:t> </a:t>
            </a:r>
            <a:r>
              <a:rPr lang="en-US" altLang="zh-CN" dirty="0"/>
              <a:t>A</a:t>
            </a:r>
            <a:endParaRPr lang="en-US" dirty="0"/>
          </a:p>
          <a:p>
            <a:r>
              <a:rPr lang="en-US" dirty="0">
                <a:latin typeface="Century" charset="0"/>
                <a:ea typeface="Century" charset="0"/>
                <a:cs typeface="Century" charset="0"/>
              </a:rPr>
              <a:t>Old School is a </a:t>
            </a:r>
            <a:r>
              <a:rPr lang="en-US" dirty="0">
                <a:solidFill>
                  <a:srgbClr val="FF0000"/>
                </a:solidFill>
                <a:latin typeface="Century" charset="0"/>
                <a:ea typeface="Century" charset="0"/>
                <a:cs typeface="Century" charset="0"/>
              </a:rPr>
              <a:t>2003</a:t>
            </a:r>
            <a:r>
              <a:rPr lang="en-US" dirty="0">
                <a:solidFill>
                  <a:srgbClr val="00B0F0"/>
                </a:solidFill>
                <a:latin typeface="Century" charset="0"/>
                <a:ea typeface="Century" charset="0"/>
                <a:cs typeface="Century" charset="0"/>
              </a:rPr>
              <a:t> </a:t>
            </a:r>
            <a:r>
              <a:rPr lang="en-US" dirty="0">
                <a:latin typeface="Century" charset="0"/>
                <a:ea typeface="Century" charset="0"/>
                <a:cs typeface="Century" charset="0"/>
              </a:rPr>
              <a:t>American comedy </a:t>
            </a:r>
            <a:r>
              <a:rPr lang="en-US" dirty="0">
                <a:solidFill>
                  <a:srgbClr val="FF0000"/>
                </a:solidFill>
                <a:latin typeface="Century" charset="0"/>
                <a:ea typeface="Century" charset="0"/>
                <a:cs typeface="Century" charset="0"/>
              </a:rPr>
              <a:t>film</a:t>
            </a:r>
            <a:r>
              <a:rPr lang="en-US" dirty="0">
                <a:latin typeface="Century" charset="0"/>
                <a:ea typeface="Century" charset="0"/>
                <a:cs typeface="Century" charset="0"/>
              </a:rPr>
              <a:t> released by DreamWorks Pictures and The Montecito Picture Company</a:t>
            </a:r>
            <a:r>
              <a:rPr lang="mr-IN" altLang="zh-CN" dirty="0">
                <a:latin typeface="Century" charset="0"/>
                <a:ea typeface="Century" charset="0"/>
                <a:cs typeface="Century" charset="0"/>
              </a:rPr>
              <a:t>…</a:t>
            </a:r>
            <a:endParaRPr lang="en-US" altLang="zh-CN" dirty="0">
              <a:latin typeface="Century" charset="0"/>
              <a:ea typeface="Century" charset="0"/>
              <a:cs typeface="Century" charset="0"/>
            </a:endParaRPr>
          </a:p>
          <a:p>
            <a:endParaRPr lang="en-US" dirty="0">
              <a:latin typeface="Century" charset="0"/>
              <a:ea typeface="Century" charset="0"/>
              <a:cs typeface="Century" charset="0"/>
            </a:endParaRPr>
          </a:p>
          <a:p>
            <a:endParaRPr lang="en-US" dirty="0">
              <a:latin typeface="Century" charset="0"/>
              <a:ea typeface="Century" charset="0"/>
              <a:cs typeface="Century" charset="0"/>
            </a:endParaRPr>
          </a:p>
          <a:p>
            <a:pPr algn="ctr"/>
            <a:r>
              <a:rPr lang="en-US" altLang="zh-CN" dirty="0">
                <a:ea typeface="Century" charset="0"/>
                <a:cs typeface="Century" charset="0"/>
              </a:rPr>
              <a:t>Document</a:t>
            </a:r>
            <a:r>
              <a:rPr lang="zh-CN" altLang="en-US" dirty="0">
                <a:ea typeface="Century" charset="0"/>
                <a:cs typeface="Century" charset="0"/>
              </a:rPr>
              <a:t> </a:t>
            </a:r>
            <a:r>
              <a:rPr lang="en-US" altLang="zh-CN" dirty="0">
                <a:ea typeface="Century" charset="0"/>
                <a:cs typeface="Century" charset="0"/>
              </a:rPr>
              <a:t>B</a:t>
            </a:r>
          </a:p>
          <a:p>
            <a:r>
              <a:rPr lang="en-US" altLang="zh-CN" dirty="0">
                <a:latin typeface="Century" charset="0"/>
                <a:ea typeface="Century" charset="0"/>
                <a:cs typeface="Century" charset="0"/>
              </a:rPr>
              <a:t>Many</a:t>
            </a:r>
            <a:r>
              <a:rPr lang="zh-CN" altLang="en-US" dirty="0">
                <a:latin typeface="Century" charset="0"/>
                <a:ea typeface="Century" charset="0"/>
                <a:cs typeface="Century" charset="0"/>
              </a:rPr>
              <a:t> </a:t>
            </a:r>
            <a:r>
              <a:rPr lang="en-US" altLang="zh-CN" dirty="0">
                <a:solidFill>
                  <a:srgbClr val="FF0000"/>
                </a:solidFill>
                <a:latin typeface="Century" charset="0"/>
                <a:ea typeface="Century" charset="0"/>
                <a:cs typeface="Century" charset="0"/>
              </a:rPr>
              <a:t>directors</a:t>
            </a:r>
            <a:r>
              <a:rPr lang="zh-CN" altLang="en-US" dirty="0">
                <a:solidFill>
                  <a:srgbClr val="FF0000"/>
                </a:solidFill>
                <a:latin typeface="Century" charset="0"/>
                <a:ea typeface="Century" charset="0"/>
                <a:cs typeface="Century" charset="0"/>
              </a:rPr>
              <a:t> </a:t>
            </a:r>
            <a:r>
              <a:rPr lang="en-US" altLang="zh-CN" dirty="0">
                <a:latin typeface="Century" charset="0"/>
                <a:ea typeface="Century" charset="0"/>
                <a:cs typeface="Century" charset="0"/>
              </a:rPr>
              <a:t>shoot</a:t>
            </a:r>
            <a:r>
              <a:rPr lang="zh-CN" altLang="en-US" dirty="0">
                <a:latin typeface="Century" charset="0"/>
                <a:ea typeface="Century" charset="0"/>
                <a:cs typeface="Century" charset="0"/>
              </a:rPr>
              <a:t> </a:t>
            </a:r>
            <a:r>
              <a:rPr lang="en-US" altLang="zh-CN" dirty="0">
                <a:solidFill>
                  <a:srgbClr val="FF0000"/>
                </a:solidFill>
                <a:latin typeface="Century" charset="0"/>
                <a:ea typeface="Century" charset="0"/>
                <a:cs typeface="Century" charset="0"/>
              </a:rPr>
              <a:t>scenes</a:t>
            </a:r>
            <a:r>
              <a:rPr lang="zh-CN" altLang="en-US" dirty="0">
                <a:solidFill>
                  <a:srgbClr val="FF0000"/>
                </a:solidFill>
                <a:latin typeface="Century" charset="0"/>
                <a:ea typeface="Century" charset="0"/>
                <a:cs typeface="Century" charset="0"/>
              </a:rPr>
              <a:t> </a:t>
            </a:r>
            <a:r>
              <a:rPr lang="en-US" altLang="zh-CN" dirty="0">
                <a:latin typeface="Century" charset="0"/>
                <a:ea typeface="Century" charset="0"/>
                <a:cs typeface="Century" charset="0"/>
              </a:rPr>
              <a:t>in</a:t>
            </a:r>
            <a:r>
              <a:rPr lang="zh-CN" altLang="en-US" dirty="0">
                <a:latin typeface="Century" charset="0"/>
                <a:ea typeface="Century" charset="0"/>
                <a:cs typeface="Century" charset="0"/>
              </a:rPr>
              <a:t> </a:t>
            </a:r>
            <a:r>
              <a:rPr lang="en-US" dirty="0">
                <a:latin typeface="Century" charset="0"/>
                <a:ea typeface="Century" charset="0"/>
                <a:cs typeface="Century" charset="0"/>
              </a:rPr>
              <a:t>Hollywood</a:t>
            </a:r>
            <a:r>
              <a:rPr lang="en-US" altLang="zh-CN" dirty="0">
                <a:latin typeface="Century" charset="0"/>
                <a:ea typeface="Century" charset="0"/>
                <a:cs typeface="Century" charset="0"/>
              </a:rPr>
              <a:t>,</a:t>
            </a:r>
            <a:r>
              <a:rPr lang="zh-CN" altLang="en-US" dirty="0">
                <a:latin typeface="Century" charset="0"/>
                <a:ea typeface="Century" charset="0"/>
                <a:cs typeface="Century" charset="0"/>
              </a:rPr>
              <a:t> </a:t>
            </a:r>
            <a:r>
              <a:rPr lang="en-US" dirty="0">
                <a:solidFill>
                  <a:srgbClr val="FF0000"/>
                </a:solidFill>
                <a:latin typeface="Century" charset="0"/>
                <a:ea typeface="Century" charset="0"/>
                <a:cs typeface="Century" charset="0"/>
              </a:rPr>
              <a:t>Los Angeles</a:t>
            </a:r>
            <a:r>
              <a:rPr lang="en-US" altLang="zh-CN" dirty="0">
                <a:latin typeface="Century" charset="0"/>
                <a:ea typeface="Century" charset="0"/>
                <a:cs typeface="Century" charset="0"/>
              </a:rPr>
              <a:t>,</a:t>
            </a:r>
            <a:r>
              <a:rPr lang="zh-CN" altLang="en-US" dirty="0">
                <a:latin typeface="Century" charset="0"/>
                <a:ea typeface="Century" charset="0"/>
                <a:cs typeface="Century" charset="0"/>
              </a:rPr>
              <a:t> </a:t>
            </a:r>
            <a:r>
              <a:rPr lang="en-US" altLang="zh-CN" dirty="0">
                <a:latin typeface="Century" charset="0"/>
                <a:ea typeface="Century" charset="0"/>
                <a:cs typeface="Century" charset="0"/>
              </a:rPr>
              <a:t>which</a:t>
            </a:r>
            <a:r>
              <a:rPr lang="zh-CN" altLang="en-US" dirty="0">
                <a:latin typeface="Century" charset="0"/>
                <a:ea typeface="Century" charset="0"/>
                <a:cs typeface="Century" charset="0"/>
              </a:rPr>
              <a:t> </a:t>
            </a:r>
            <a:r>
              <a:rPr lang="en-US" altLang="zh-CN" dirty="0">
                <a:latin typeface="Century" charset="0"/>
                <a:ea typeface="Century" charset="0"/>
                <a:cs typeface="Century" charset="0"/>
              </a:rPr>
              <a:t>is</a:t>
            </a:r>
            <a:r>
              <a:rPr lang="zh-CN" altLang="en-US" dirty="0">
                <a:latin typeface="Century" charset="0"/>
                <a:ea typeface="Century" charset="0"/>
                <a:cs typeface="Century" charset="0"/>
              </a:rPr>
              <a:t> </a:t>
            </a:r>
            <a:r>
              <a:rPr lang="en-US" altLang="zh-CN" dirty="0">
                <a:latin typeface="Century" charset="0"/>
                <a:ea typeface="Century" charset="0"/>
                <a:cs typeface="Century" charset="0"/>
              </a:rPr>
              <a:t>notable as the home of the</a:t>
            </a:r>
            <a:r>
              <a:rPr lang="zh-CN" altLang="en-US" dirty="0">
                <a:latin typeface="Century" charset="0"/>
                <a:ea typeface="Century" charset="0"/>
                <a:cs typeface="Century" charset="0"/>
              </a:rPr>
              <a:t> </a:t>
            </a:r>
            <a:r>
              <a:rPr lang="en-US" altLang="zh-CN" dirty="0">
                <a:latin typeface="Century" charset="0"/>
                <a:ea typeface="Century" charset="0"/>
                <a:cs typeface="Century" charset="0"/>
              </a:rPr>
              <a:t>U.S.</a:t>
            </a:r>
            <a:r>
              <a:rPr lang="zh-CN" altLang="en-US" dirty="0">
                <a:latin typeface="Century" charset="0"/>
                <a:ea typeface="Century" charset="0"/>
                <a:cs typeface="Century" charset="0"/>
              </a:rPr>
              <a:t> </a:t>
            </a:r>
            <a:r>
              <a:rPr lang="en-US" altLang="zh-CN" dirty="0">
                <a:solidFill>
                  <a:srgbClr val="FF0000"/>
                </a:solidFill>
                <a:latin typeface="Century" charset="0"/>
                <a:ea typeface="Century" charset="0"/>
                <a:cs typeface="Century" charset="0"/>
              </a:rPr>
              <a:t>film</a:t>
            </a:r>
            <a:r>
              <a:rPr lang="zh-CN" altLang="en-US" dirty="0">
                <a:solidFill>
                  <a:srgbClr val="FF0000"/>
                </a:solidFill>
                <a:latin typeface="Century" charset="0"/>
                <a:ea typeface="Century" charset="0"/>
                <a:cs typeface="Century" charset="0"/>
              </a:rPr>
              <a:t> </a:t>
            </a:r>
            <a:r>
              <a:rPr lang="en-US" altLang="zh-CN" dirty="0">
                <a:latin typeface="Century" charset="0"/>
                <a:ea typeface="Century" charset="0"/>
                <a:cs typeface="Century" charset="0"/>
              </a:rPr>
              <a:t>industry.</a:t>
            </a:r>
            <a:endParaRPr lang="en-US" dirty="0">
              <a:latin typeface="Century" charset="0"/>
              <a:ea typeface="Century" charset="0"/>
              <a:cs typeface="Century" charset="0"/>
            </a:endParaRPr>
          </a:p>
        </p:txBody>
      </p:sp>
      <p:sp>
        <p:nvSpPr>
          <p:cNvPr id="6" name="Rectangle 5"/>
          <p:cNvSpPr/>
          <p:nvPr/>
        </p:nvSpPr>
        <p:spPr>
          <a:xfrm>
            <a:off x="963361" y="4596656"/>
            <a:ext cx="8205589" cy="1200329"/>
          </a:xfrm>
          <a:prstGeom prst="rect">
            <a:avLst/>
          </a:prstGeom>
        </p:spPr>
        <p:txBody>
          <a:bodyPr wrap="square">
            <a:spAutoFit/>
          </a:bodyPr>
          <a:lstStyle/>
          <a:p>
            <a:r>
              <a:rPr lang="en-US" altLang="zh-CN" sz="2400" dirty="0"/>
              <a:t>However in multi-hop QA, </a:t>
            </a:r>
            <a:r>
              <a:rPr lang="en-US" sz="2400" dirty="0"/>
              <a:t>paragraphs </a:t>
            </a:r>
            <a:r>
              <a:rPr lang="en-US" sz="2400" dirty="0">
                <a:solidFill>
                  <a:srgbClr val="FF0000"/>
                </a:solidFill>
              </a:rPr>
              <a:t>multiple hops away</a:t>
            </a:r>
            <a:r>
              <a:rPr lang="en-US" sz="2400" dirty="0"/>
              <a:t> from the question </a:t>
            </a:r>
            <a:r>
              <a:rPr lang="en-US" sz="2400" dirty="0">
                <a:solidFill>
                  <a:srgbClr val="FF0000"/>
                </a:solidFill>
              </a:rPr>
              <a:t>could share few common words</a:t>
            </a:r>
            <a:r>
              <a:rPr lang="en-US" sz="2400" dirty="0"/>
              <a:t> with the question, leading to a failed retrieval. </a:t>
            </a:r>
            <a:endParaRPr lang="en-US" altLang="zh-CN" sz="2400" dirty="0"/>
          </a:p>
        </p:txBody>
      </p:sp>
    </p:spTree>
    <p:extLst>
      <p:ext uri="{BB962C8B-B14F-4D97-AF65-F5344CB8AC3E}">
        <p14:creationId xmlns:p14="http://schemas.microsoft.com/office/powerpoint/2010/main" val="285833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Challenge</a:t>
            </a:r>
            <a:r>
              <a:rPr lang="zh-CN" altLang="en-US" dirty="0"/>
              <a:t> </a:t>
            </a:r>
            <a:r>
              <a:rPr lang="en-US" altLang="zh-CN" dirty="0"/>
              <a:t>2:</a:t>
            </a:r>
            <a:r>
              <a:rPr lang="zh-CN" altLang="en-US" dirty="0"/>
              <a:t> </a:t>
            </a:r>
            <a:r>
              <a:rPr lang="en-US" altLang="zh-CN" dirty="0" err="1"/>
              <a:t>Explainability</a:t>
            </a:r>
            <a:endParaRPr lang="en-US" dirty="0"/>
          </a:p>
        </p:txBody>
      </p:sp>
      <p:sp>
        <p:nvSpPr>
          <p:cNvPr id="3" name="Content Placeholder 2"/>
          <p:cNvSpPr>
            <a:spLocks noGrp="1"/>
          </p:cNvSpPr>
          <p:nvPr>
            <p:ph idx="1"/>
          </p:nvPr>
        </p:nvSpPr>
        <p:spPr>
          <a:xfrm>
            <a:off x="488505" y="1020092"/>
            <a:ext cx="9001000" cy="4929188"/>
          </a:xfrm>
        </p:spPr>
        <p:txBody>
          <a:bodyPr/>
          <a:lstStyle/>
          <a:p>
            <a:r>
              <a:rPr lang="en-US" altLang="zh-CN" dirty="0"/>
              <a:t>Most</a:t>
            </a:r>
            <a:r>
              <a:rPr lang="zh-CN" altLang="en-US" dirty="0"/>
              <a:t> </a:t>
            </a:r>
            <a:r>
              <a:rPr lang="en-US" altLang="zh-CN" dirty="0"/>
              <a:t>RC</a:t>
            </a:r>
            <a:r>
              <a:rPr lang="zh-CN" altLang="en-US" dirty="0"/>
              <a:t> </a:t>
            </a:r>
            <a:r>
              <a:rPr lang="en-US" altLang="zh-CN" dirty="0"/>
              <a:t>models</a:t>
            </a:r>
            <a:r>
              <a:rPr lang="zh-CN" altLang="en-US" dirty="0"/>
              <a:t> </a:t>
            </a:r>
            <a:r>
              <a:rPr lang="en-US" altLang="zh-CN" dirty="0"/>
              <a:t>can</a:t>
            </a:r>
            <a:r>
              <a:rPr lang="zh-CN" altLang="en-US" dirty="0"/>
              <a:t> </a:t>
            </a:r>
            <a:r>
              <a:rPr lang="en-US" altLang="zh-CN" dirty="0"/>
              <a:t>only</a:t>
            </a:r>
            <a:r>
              <a:rPr lang="zh-CN" altLang="en-US" dirty="0"/>
              <a:t> </a:t>
            </a:r>
            <a:r>
              <a:rPr lang="en-US" altLang="zh-CN" dirty="0"/>
              <a:t>be</a:t>
            </a:r>
            <a:r>
              <a:rPr lang="zh-CN" altLang="en-US" dirty="0"/>
              <a:t> </a:t>
            </a:r>
            <a:r>
              <a:rPr lang="en-US" altLang="zh-CN" dirty="0"/>
              <a:t>seen</a:t>
            </a:r>
            <a:r>
              <a:rPr lang="zh-CN" altLang="en-US" dirty="0"/>
              <a:t> </a:t>
            </a:r>
            <a:r>
              <a:rPr lang="en-US" altLang="zh-CN" dirty="0"/>
              <a:t>as</a:t>
            </a:r>
            <a:r>
              <a:rPr lang="zh-CN" altLang="en-US" dirty="0"/>
              <a:t> </a:t>
            </a:r>
            <a:r>
              <a:rPr lang="en-US" altLang="zh-CN" dirty="0">
                <a:solidFill>
                  <a:srgbClr val="FF0000"/>
                </a:solidFill>
              </a:rPr>
              <a:t>black-box</a:t>
            </a:r>
            <a:r>
              <a:rPr lang="en-US" altLang="zh-CN" dirty="0"/>
              <a:t>es:</a:t>
            </a:r>
          </a:p>
          <a:p>
            <a:pPr lvl="1"/>
            <a:r>
              <a:rPr lang="en-US" altLang="zh-CN" dirty="0"/>
              <a:t>Input:</a:t>
            </a:r>
            <a:r>
              <a:rPr lang="zh-CN" altLang="en-US" dirty="0"/>
              <a:t> </a:t>
            </a:r>
            <a:r>
              <a:rPr lang="en-US" altLang="zh-CN" dirty="0"/>
              <a:t>The</a:t>
            </a:r>
            <a:r>
              <a:rPr lang="zh-CN" altLang="en-US" dirty="0"/>
              <a:t> </a:t>
            </a:r>
            <a:r>
              <a:rPr lang="en-US" altLang="zh-CN" dirty="0"/>
              <a:t>question</a:t>
            </a:r>
            <a:r>
              <a:rPr lang="zh-CN" altLang="en-US" dirty="0"/>
              <a:t> </a:t>
            </a:r>
            <a:r>
              <a:rPr lang="en-US" altLang="zh-CN" dirty="0"/>
              <a:t>and</a:t>
            </a:r>
            <a:r>
              <a:rPr lang="zh-CN" altLang="en-US" dirty="0"/>
              <a:t> </a:t>
            </a:r>
            <a:r>
              <a:rPr lang="en-US" altLang="zh-CN" dirty="0"/>
              <a:t>a</a:t>
            </a:r>
            <a:r>
              <a:rPr lang="zh-CN" altLang="en-US" dirty="0"/>
              <a:t> </a:t>
            </a:r>
            <a:r>
              <a:rPr lang="en-US" altLang="zh-CN" dirty="0"/>
              <a:t>paragraph</a:t>
            </a:r>
          </a:p>
          <a:p>
            <a:pPr lvl="1"/>
            <a:r>
              <a:rPr lang="en-US" altLang="zh-CN" dirty="0"/>
              <a:t>Output:</a:t>
            </a:r>
            <a:r>
              <a:rPr lang="zh-CN" altLang="en-US" dirty="0"/>
              <a:t> </a:t>
            </a:r>
            <a:r>
              <a:rPr lang="en-US" altLang="zh-CN" dirty="0"/>
              <a:t>The</a:t>
            </a:r>
            <a:r>
              <a:rPr lang="zh-CN" altLang="en-US" dirty="0"/>
              <a:t> </a:t>
            </a:r>
            <a:r>
              <a:rPr lang="en-US" altLang="zh-CN" dirty="0"/>
              <a:t>answer</a:t>
            </a:r>
            <a:r>
              <a:rPr lang="zh-CN" altLang="en-US" dirty="0"/>
              <a:t> </a:t>
            </a:r>
            <a:r>
              <a:rPr lang="en-US" altLang="zh-CN" dirty="0"/>
              <a:t>span</a:t>
            </a:r>
            <a:r>
              <a:rPr lang="zh-CN" altLang="en-US" dirty="0"/>
              <a:t> </a:t>
            </a:r>
            <a:r>
              <a:rPr lang="en-US" altLang="zh-CN" dirty="0"/>
              <a:t>(start</a:t>
            </a:r>
            <a:r>
              <a:rPr lang="zh-CN" altLang="en-US" dirty="0"/>
              <a:t> </a:t>
            </a:r>
            <a:r>
              <a:rPr lang="en-US" altLang="zh-CN" dirty="0"/>
              <a:t>and</a:t>
            </a:r>
            <a:r>
              <a:rPr lang="zh-CN" altLang="en-US" dirty="0"/>
              <a:t> </a:t>
            </a:r>
            <a:r>
              <a:rPr lang="en-US" altLang="zh-CN" dirty="0"/>
              <a:t>end</a:t>
            </a:r>
            <a:r>
              <a:rPr lang="zh-CN" altLang="en-US" dirty="0"/>
              <a:t> </a:t>
            </a:r>
            <a:r>
              <a:rPr lang="en-US" altLang="zh-CN" dirty="0"/>
              <a:t>positions)</a:t>
            </a:r>
          </a:p>
          <a:p>
            <a:pPr lvl="1"/>
            <a:endParaRPr lang="en-US" dirty="0"/>
          </a:p>
          <a:p>
            <a:r>
              <a:rPr lang="en-US" altLang="zh-CN" dirty="0"/>
              <a:t>To</a:t>
            </a:r>
            <a:r>
              <a:rPr lang="zh-CN" altLang="en-US" dirty="0"/>
              <a:t> </a:t>
            </a:r>
            <a:r>
              <a:rPr lang="en-US" altLang="zh-CN" dirty="0"/>
              <a:t>enable</a:t>
            </a:r>
            <a:r>
              <a:rPr lang="zh-CN" altLang="en-US" dirty="0"/>
              <a:t> </a:t>
            </a:r>
            <a:r>
              <a:rPr lang="en-US" altLang="zh-CN" dirty="0"/>
              <a:t>a</a:t>
            </a:r>
            <a:r>
              <a:rPr lang="zh-CN" altLang="en-US" dirty="0"/>
              <a:t> </a:t>
            </a:r>
            <a:r>
              <a:rPr lang="en-US" altLang="zh-CN" dirty="0"/>
              <a:t>verification</a:t>
            </a:r>
            <a:r>
              <a:rPr lang="zh-CN" altLang="en-US" dirty="0"/>
              <a:t> </a:t>
            </a:r>
            <a:r>
              <a:rPr lang="en-US" altLang="zh-CN" dirty="0"/>
              <a:t>by</a:t>
            </a:r>
            <a:r>
              <a:rPr lang="zh-CN" altLang="en-US" dirty="0"/>
              <a:t> </a:t>
            </a:r>
            <a:r>
              <a:rPr lang="en-US" altLang="zh-CN" dirty="0"/>
              <a:t>the</a:t>
            </a:r>
            <a:r>
              <a:rPr lang="zh-CN" altLang="en-US" dirty="0"/>
              <a:t> </a:t>
            </a:r>
            <a:r>
              <a:rPr lang="en-US" altLang="zh-CN" dirty="0"/>
              <a:t>user,</a:t>
            </a:r>
            <a:r>
              <a:rPr lang="zh-CN" altLang="en-US" dirty="0"/>
              <a:t> </a:t>
            </a:r>
            <a:r>
              <a:rPr lang="en-US" altLang="zh-CN" dirty="0"/>
              <a:t>we</a:t>
            </a:r>
            <a:r>
              <a:rPr lang="zh-CN" altLang="en-US" dirty="0"/>
              <a:t> </a:t>
            </a:r>
            <a:r>
              <a:rPr lang="en-US" altLang="zh-CN" dirty="0"/>
              <a:t>need:</a:t>
            </a:r>
          </a:p>
          <a:p>
            <a:pPr lvl="1"/>
            <a:r>
              <a:rPr lang="en-US" altLang="zh-CN" dirty="0"/>
              <a:t>The</a:t>
            </a:r>
            <a:r>
              <a:rPr lang="zh-CN" altLang="en-US" dirty="0"/>
              <a:t> </a:t>
            </a:r>
            <a:r>
              <a:rPr lang="en-US" altLang="zh-CN" dirty="0"/>
              <a:t>reasoning</a:t>
            </a:r>
            <a:r>
              <a:rPr lang="zh-CN" altLang="en-US" dirty="0"/>
              <a:t> </a:t>
            </a:r>
            <a:r>
              <a:rPr lang="en-US" altLang="zh-CN" dirty="0"/>
              <a:t>path</a:t>
            </a:r>
            <a:r>
              <a:rPr lang="zh-CN" altLang="en-US" dirty="0"/>
              <a:t> </a:t>
            </a:r>
            <a:r>
              <a:rPr lang="en-US" altLang="zh-CN" dirty="0"/>
              <a:t>(graph)</a:t>
            </a:r>
          </a:p>
          <a:p>
            <a:pPr lvl="1"/>
            <a:r>
              <a:rPr lang="en-US" altLang="zh-CN" dirty="0"/>
              <a:t>The</a:t>
            </a:r>
            <a:r>
              <a:rPr lang="zh-CN" altLang="en-US" dirty="0"/>
              <a:t> </a:t>
            </a:r>
            <a:r>
              <a:rPr lang="en-US" altLang="zh-CN" dirty="0"/>
              <a:t>supporting</a:t>
            </a:r>
            <a:r>
              <a:rPr lang="zh-CN" altLang="en-US" dirty="0"/>
              <a:t> </a:t>
            </a:r>
            <a:r>
              <a:rPr lang="en-US" altLang="zh-CN" dirty="0"/>
              <a:t>facts</a:t>
            </a:r>
            <a:r>
              <a:rPr lang="zh-CN" altLang="en-US" dirty="0"/>
              <a:t> </a:t>
            </a:r>
            <a:r>
              <a:rPr lang="en-US" altLang="zh-CN" dirty="0"/>
              <a:t>(sentences)</a:t>
            </a:r>
            <a:r>
              <a:rPr lang="zh-CN" altLang="en-US" dirty="0"/>
              <a:t> </a:t>
            </a:r>
            <a:r>
              <a:rPr lang="en-US" altLang="zh-CN" dirty="0"/>
              <a:t>at</a:t>
            </a:r>
            <a:r>
              <a:rPr lang="zh-CN" altLang="en-US" dirty="0"/>
              <a:t> </a:t>
            </a:r>
            <a:r>
              <a:rPr lang="en-US" altLang="zh-CN" dirty="0"/>
              <a:t>each</a:t>
            </a:r>
            <a:r>
              <a:rPr lang="zh-CN" altLang="en-US" dirty="0"/>
              <a:t> </a:t>
            </a:r>
            <a:r>
              <a:rPr lang="en-US" altLang="zh-CN" dirty="0"/>
              <a:t>hop</a:t>
            </a:r>
          </a:p>
          <a:p>
            <a:pPr lvl="1"/>
            <a:r>
              <a:rPr lang="en-US" altLang="zh-CN" dirty="0"/>
              <a:t>Other</a:t>
            </a:r>
            <a:r>
              <a:rPr lang="zh-CN" altLang="en-US" dirty="0"/>
              <a:t> </a:t>
            </a:r>
            <a:r>
              <a:rPr lang="en-US" altLang="zh-CN" dirty="0"/>
              <a:t>possible</a:t>
            </a:r>
            <a:r>
              <a:rPr lang="zh-CN" altLang="en-US" dirty="0"/>
              <a:t> </a:t>
            </a:r>
            <a:r>
              <a:rPr lang="en-US" altLang="zh-CN" dirty="0"/>
              <a:t>answers</a:t>
            </a:r>
            <a:r>
              <a:rPr lang="zh-CN" altLang="en-US" dirty="0"/>
              <a:t> </a:t>
            </a:r>
            <a:r>
              <a:rPr lang="en-US" altLang="zh-CN" dirty="0"/>
              <a:t>and</a:t>
            </a:r>
            <a:r>
              <a:rPr lang="zh-CN" altLang="en-US" dirty="0"/>
              <a:t> </a:t>
            </a:r>
            <a:r>
              <a:rPr lang="en-US" altLang="zh-CN" dirty="0"/>
              <a:t>their</a:t>
            </a:r>
            <a:r>
              <a:rPr lang="zh-CN" altLang="en-US" dirty="0"/>
              <a:t> </a:t>
            </a:r>
            <a:r>
              <a:rPr lang="en-US" altLang="zh-CN" dirty="0"/>
              <a:t>reasoning</a:t>
            </a:r>
            <a:r>
              <a:rPr lang="zh-CN" altLang="en-US" dirty="0"/>
              <a:t> </a:t>
            </a:r>
            <a:r>
              <a:rPr lang="en-US" altLang="zh-CN" dirty="0"/>
              <a:t>paths</a:t>
            </a:r>
            <a:r>
              <a:rPr lang="zh-CN" altLang="en-US" dirty="0"/>
              <a:t> </a:t>
            </a:r>
            <a:r>
              <a:rPr lang="en-US" altLang="zh-CN" dirty="0"/>
              <a:t>for</a:t>
            </a:r>
            <a:r>
              <a:rPr lang="zh-CN" altLang="en-US" dirty="0"/>
              <a:t> </a:t>
            </a:r>
            <a:r>
              <a:rPr lang="en-US" altLang="zh-CN" dirty="0"/>
              <a:t>comparison</a:t>
            </a:r>
          </a:p>
          <a:p>
            <a:pPr marL="457200" lvl="1" indent="0">
              <a:buNone/>
            </a:pPr>
            <a:endParaRPr lang="en-US" dirty="0"/>
          </a:p>
        </p:txBody>
      </p:sp>
    </p:spTree>
    <p:extLst>
      <p:ext uri="{BB962C8B-B14F-4D97-AF65-F5344CB8AC3E}">
        <p14:creationId xmlns:p14="http://schemas.microsoft.com/office/powerpoint/2010/main" val="214219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10116</TotalTime>
  <Words>3136</Words>
  <Application>Microsoft Macintosh PowerPoint</Application>
  <PresentationFormat>A4 Paper (210x297 mm)</PresentationFormat>
  <Paragraphs>489</Paragraphs>
  <Slides>66</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66</vt:i4>
      </vt:variant>
    </vt:vector>
  </HeadingPairs>
  <TitlesOfParts>
    <vt:vector size="82" baseType="lpstr">
      <vt:lpstr>Microsoft YaHei</vt:lpstr>
      <vt:lpstr>MS PGothic</vt:lpstr>
      <vt:lpstr>SimHei</vt:lpstr>
      <vt:lpstr>SimHei</vt:lpstr>
      <vt:lpstr>宋体</vt:lpstr>
      <vt:lpstr>Apple Chancery</vt:lpstr>
      <vt:lpstr>Arial</vt:lpstr>
      <vt:lpstr>Calibri</vt:lpstr>
      <vt:lpstr>Cambria Math</vt:lpstr>
      <vt:lpstr>Century</vt:lpstr>
      <vt:lpstr>Helvetica Neue</vt:lpstr>
      <vt:lpstr>HelveticaNeue-Light</vt:lpstr>
      <vt:lpstr>Mangal</vt:lpstr>
      <vt:lpstr>Times New Roman</vt:lpstr>
      <vt:lpstr>Wingdings</vt:lpstr>
      <vt:lpstr>Default Design</vt:lpstr>
      <vt:lpstr>Cognitive Graph for Understanding, Reasoning, and Decision</vt:lpstr>
      <vt:lpstr>Knowledge Graph</vt:lpstr>
      <vt:lpstr>Networked World</vt:lpstr>
      <vt:lpstr>Many Data are Networks1</vt:lpstr>
      <vt:lpstr>Machine Learning with Networks</vt:lpstr>
      <vt:lpstr>Let us start with a challenging question —Multi-hop Question Answering (QA)</vt:lpstr>
      <vt:lpstr>Multi-hop QA</vt:lpstr>
      <vt:lpstr>Challenge 1: Myopic Retrieval Problem</vt:lpstr>
      <vt:lpstr>Challenge 2: Explainability</vt:lpstr>
      <vt:lpstr>Cognitive Graph: Representation, Reasoning, and Decision</vt:lpstr>
      <vt:lpstr>Connecting to Cognitive Science</vt:lpstr>
      <vt:lpstr>Reasoning w/ Cognitive Graph</vt:lpstr>
      <vt:lpstr>CogQA: Cognitive Graph for QA</vt:lpstr>
      <vt:lpstr>PowerPoint Presentation</vt:lpstr>
      <vt:lpstr>PowerPoint Presentation</vt:lpstr>
      <vt:lpstr>Recall word2vec for NLP</vt:lpstr>
      <vt:lpstr>Review Representation Learning for Graphs</vt:lpstr>
      <vt:lpstr>Why is it hard?</vt:lpstr>
      <vt:lpstr>Node Embeddings</vt:lpstr>
      <vt:lpstr>DeepWalk</vt:lpstr>
      <vt:lpstr>DeepWalk</vt:lpstr>
      <vt:lpstr>Random Walk</vt:lpstr>
      <vt:lpstr>DeepWalk</vt:lpstr>
      <vt:lpstr>Representation Mapping</vt:lpstr>
      <vt:lpstr>DeepWalk</vt:lpstr>
      <vt:lpstr>Hierarchical Softmax</vt:lpstr>
      <vt:lpstr>Parameter Learning</vt:lpstr>
      <vt:lpstr>Results: BlogCatalog</vt:lpstr>
      <vt:lpstr>Results: YouTube</vt:lpstr>
      <vt:lpstr>PowerPoint Presentation</vt:lpstr>
      <vt:lpstr>Later…</vt:lpstr>
      <vt:lpstr>Questions</vt:lpstr>
      <vt:lpstr>Unifying DeepWalk, LINE, PTE, and node2vec into Matrix Forms</vt:lpstr>
      <vt:lpstr>DeepWalk is factorizing a matrix</vt:lpstr>
      <vt:lpstr>LINE</vt:lpstr>
      <vt:lpstr>PTE</vt:lpstr>
      <vt:lpstr>node2vec: Biased Walks</vt:lpstr>
      <vt:lpstr>Unifying DeepWalk, LINE, PTE, and node2vec into Matrix Forms</vt:lpstr>
      <vt:lpstr>Recent Progress: BIDAF, BERT</vt:lpstr>
      <vt:lpstr>Cognitive Graph: DL + Dual Process Theory</vt:lpstr>
      <vt:lpstr>Cognitive Graph: Representation, Reasoning, and Decision</vt:lpstr>
      <vt:lpstr>GNN/GCN Model Architecture</vt:lpstr>
      <vt:lpstr>Recent GCN Research</vt:lpstr>
      <vt:lpstr>The Core of Graph Neural Networks</vt:lpstr>
      <vt:lpstr>Graph Neural Networks</vt:lpstr>
      <vt:lpstr>GNN: Graph Convolutional Networks</vt:lpstr>
      <vt:lpstr>GNN: Graph Convolutional Networks</vt:lpstr>
      <vt:lpstr>GraphSAGE Model Arthitecture</vt:lpstr>
      <vt:lpstr>GraphSage</vt:lpstr>
      <vt:lpstr>GraphSage</vt:lpstr>
      <vt:lpstr>Graph Attention Networks</vt:lpstr>
      <vt:lpstr>Graph Attention Networks</vt:lpstr>
      <vt:lpstr>GAT Results</vt:lpstr>
      <vt:lpstr>Cognitive Graph: DL + Dual Process Theory</vt:lpstr>
      <vt:lpstr>System 1: the BERT Implementation</vt:lpstr>
      <vt:lpstr>System 2: the GNN implementation</vt:lpstr>
      <vt:lpstr>CogQA Algorithm and Training</vt:lpstr>
      <vt:lpstr>Performance</vt:lpstr>
      <vt:lpstr>Reasoning Power</vt:lpstr>
      <vt:lpstr>Case Study</vt:lpstr>
      <vt:lpstr>Case Study</vt:lpstr>
      <vt:lpstr>Case Study</vt:lpstr>
      <vt:lpstr>Summary</vt:lpstr>
      <vt:lpstr>More Applications: KG completion</vt:lpstr>
      <vt:lpstr>Related Publications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GCNs: Neighborhood Aggregation and Network Sampling</dc:title>
  <dc:creator>Microsoft Office 用户</dc:creator>
  <cp:lastModifiedBy>jery.tang@gmail.com</cp:lastModifiedBy>
  <cp:revision>577</cp:revision>
  <cp:lastPrinted>2019-08-30T13:43:37Z</cp:lastPrinted>
  <dcterms:created xsi:type="dcterms:W3CDTF">2019-03-09T02:35:56Z</dcterms:created>
  <dcterms:modified xsi:type="dcterms:W3CDTF">2019-11-26T02:19:09Z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yuxdong@microsoft.com</vt:lpwstr>
  </property>
  <property fmtid="{D5CDD505-2E9C-101B-9397-08002B2CF9AE}" pid="5" name="MSIP_Label_f42aa342-8706-4288-bd11-ebb85995028c_SetDate">
    <vt:lpwstr>2019-07-19T03:32:53.0678133Z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2ac1fe39-aa26-4568-9708-5164b8dc94e2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